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88" r:id="rId4"/>
  </p:sldMasterIdLst>
  <p:notesMasterIdLst>
    <p:notesMasterId r:id="rId37"/>
  </p:notesMasterIdLst>
  <p:sldIdLst>
    <p:sldId id="348" r:id="rId5"/>
    <p:sldId id="368" r:id="rId6"/>
    <p:sldId id="266" r:id="rId7"/>
    <p:sldId id="369" r:id="rId8"/>
    <p:sldId id="364" r:id="rId9"/>
    <p:sldId id="301" r:id="rId10"/>
    <p:sldId id="355" r:id="rId11"/>
    <p:sldId id="389" r:id="rId12"/>
    <p:sldId id="390" r:id="rId13"/>
    <p:sldId id="394" r:id="rId14"/>
    <p:sldId id="391" r:id="rId15"/>
    <p:sldId id="392" r:id="rId16"/>
    <p:sldId id="393" r:id="rId17"/>
    <p:sldId id="395" r:id="rId18"/>
    <p:sldId id="396" r:id="rId19"/>
    <p:sldId id="397" r:id="rId20"/>
    <p:sldId id="409" r:id="rId21"/>
    <p:sldId id="398" r:id="rId22"/>
    <p:sldId id="399" r:id="rId23"/>
    <p:sldId id="400" r:id="rId24"/>
    <p:sldId id="387" r:id="rId25"/>
    <p:sldId id="401" r:id="rId26"/>
    <p:sldId id="388" r:id="rId27"/>
    <p:sldId id="377" r:id="rId28"/>
    <p:sldId id="379" r:id="rId29"/>
    <p:sldId id="403" r:id="rId30"/>
    <p:sldId id="405" r:id="rId31"/>
    <p:sldId id="406" r:id="rId32"/>
    <p:sldId id="404" r:id="rId33"/>
    <p:sldId id="407" r:id="rId34"/>
    <p:sldId id="402" r:id="rId35"/>
    <p:sldId id="408" r:id="rId36"/>
  </p:sldIdLst>
  <p:sldSz cx="12192000" cy="6858000"/>
  <p:notesSz cx="6858000" cy="9144000"/>
  <p:embeddedFontLst>
    <p:embeddedFont>
      <p:font typeface="Century Gothic" panose="020B0502020202020204" pitchFamily="34" charset="0"/>
      <p:regular r:id="rId38"/>
      <p:bold r:id="rId39"/>
      <p:italic r:id="rId40"/>
      <p:boldItalic r:id="rId41"/>
    </p:embeddedFont>
    <p:embeddedFont>
      <p:font typeface="Georgia" panose="02040502050405020303" pitchFamily="18" charset="0"/>
      <p:regular r:id="rId42"/>
      <p:bold r:id="rId43"/>
      <p:italic r:id="rId44"/>
      <p:boldItalic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35" autoAdjust="0"/>
    <p:restoredTop sz="65735" autoAdjust="0"/>
  </p:normalViewPr>
  <p:slideViewPr>
    <p:cSldViewPr snapToGrid="0">
      <p:cViewPr varScale="1">
        <p:scale>
          <a:sx n="64" d="100"/>
          <a:sy n="64" d="100"/>
        </p:scale>
        <p:origin x="144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2.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5.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7.fntdata"/><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6.fntdata"/><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1.fntdata"/><Relationship Id="rId20" Type="http://schemas.openxmlformats.org/officeDocument/2006/relationships/slide" Target="slides/slide16.xml"/><Relationship Id="rId41" Type="http://schemas.openxmlformats.org/officeDocument/2006/relationships/font" Target="fonts/font4.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a:t>
            </a:r>
          </a:p>
          <a:p>
            <a:r>
              <a:rPr lang="en-GB" dirty="0"/>
              <a:t>This slide models how students should answer an ionic bonding question, specifying which atom loses/gains electron and how they become ions.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0727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Model teacher exposition:</a:t>
            </a:r>
          </a:p>
          <a:p>
            <a:r>
              <a:rPr lang="en-GB" b="0" dirty="0"/>
              <a:t>Lets take another example using the metal magnesium, and the non-metal oxygen.</a:t>
            </a:r>
          </a:p>
          <a:p>
            <a:r>
              <a:rPr lang="en-GB" b="0" dirty="0"/>
              <a:t>Their electronic configurations look like this.</a:t>
            </a:r>
          </a:p>
          <a:p>
            <a:r>
              <a:rPr lang="en-GB" b="0" dirty="0"/>
              <a:t>Magnesium has 2 electrons on its outer (valence) shell, so </a:t>
            </a:r>
            <a:r>
              <a:rPr lang="en-GB" b="0" i="1" dirty="0"/>
              <a:t>what needs to happen for it to achieve a stable electronic arrangement? </a:t>
            </a:r>
            <a:r>
              <a:rPr lang="en-GB" b="1" i="1" dirty="0"/>
              <a:t>It needs to lose 2 electrons</a:t>
            </a:r>
            <a:r>
              <a:rPr lang="en-GB" b="0" i="1" dirty="0"/>
              <a:t>.</a:t>
            </a:r>
          </a:p>
          <a:p>
            <a:r>
              <a:rPr lang="en-GB" b="0" i="0" dirty="0"/>
              <a:t>Oxygen has 6 electrons on its outer (valence) shell, </a:t>
            </a:r>
            <a:r>
              <a:rPr lang="en-GB" b="0" i="1" dirty="0"/>
              <a:t>so what needs to happen for it to achieve a stable electronic arrangement? </a:t>
            </a:r>
            <a:r>
              <a:rPr lang="en-GB" b="1" i="1" dirty="0"/>
              <a:t>It needs to gain 2 electrons.</a:t>
            </a:r>
          </a:p>
          <a:p>
            <a:r>
              <a:rPr lang="en-GB" b="0" i="1" dirty="0"/>
              <a:t>Can anyone guess what might happen here? </a:t>
            </a:r>
            <a:r>
              <a:rPr lang="en-GB" b="0" i="0" dirty="0"/>
              <a:t>One needs 2 electrons, and one needs to lose 2 electrons.</a:t>
            </a:r>
          </a:p>
          <a:p>
            <a:r>
              <a:rPr lang="en-GB" b="0" i="0" dirty="0"/>
              <a:t>The metal atom (magnesium) </a:t>
            </a:r>
            <a:r>
              <a:rPr lang="en-GB" b="0" i="0" u="sng" dirty="0"/>
              <a:t>transfers</a:t>
            </a:r>
            <a:r>
              <a:rPr lang="en-GB" b="0" i="0" dirty="0"/>
              <a:t>, or gives, 2 electrons to the non-metal atom (oxygen). Now both of them are stable, with a full valence shell of electrons.</a:t>
            </a:r>
          </a:p>
          <a:p>
            <a:r>
              <a:rPr lang="en-GB" b="0" i="0" dirty="0"/>
              <a:t>However! Now that electrons have been lost and gained from these atoms, they are no longer called atoms, they are ions. </a:t>
            </a:r>
          </a:p>
          <a:p>
            <a:r>
              <a:rPr lang="en-GB" b="0" i="0" dirty="0"/>
              <a:t>Let’s redraw the atoms but now with a new number of electrons. </a:t>
            </a:r>
            <a:r>
              <a:rPr lang="en-GB" b="1" i="0" dirty="0"/>
              <a:t>Dual code this on the whiteboard.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We use a square bracket to show that these are ions with a charge. </a:t>
            </a:r>
            <a:r>
              <a:rPr lang="en-GB" b="1" i="0" dirty="0"/>
              <a:t>Dual code this on the whiteboard.</a:t>
            </a:r>
          </a:p>
          <a:p>
            <a:r>
              <a:rPr lang="en-GB" b="0" i="0" dirty="0"/>
              <a:t>An atom that has lost electrons becomes positively charged, so a magnesium atom becomes a positively charged magnesium ion. It has lost 2 electrons so the charge will be 2+.</a:t>
            </a:r>
          </a:p>
          <a:p>
            <a:r>
              <a:rPr lang="en-GB" b="0" i="0" dirty="0"/>
              <a:t>An atom that has gained electrons becomes negatively charged, so the oxygen atom becomes a negatively charged oxide ion. It has gained 2 electrons so the charge will be 2-</a:t>
            </a:r>
          </a:p>
          <a:p>
            <a:r>
              <a:rPr lang="en-GB" b="0" i="0" dirty="0"/>
              <a:t>Thinking back to last lesson, we know that these oppositely charged ions will be attracted to each other. </a:t>
            </a:r>
          </a:p>
          <a:p>
            <a:r>
              <a:rPr lang="en-GB" b="0" i="1" dirty="0"/>
              <a:t>What is the name of this force of attraction? </a:t>
            </a:r>
            <a:r>
              <a:rPr lang="en-GB" b="1" i="1" dirty="0"/>
              <a:t>An electrostatic force of attraction, also known as an ionic bond.</a:t>
            </a:r>
          </a:p>
          <a:p>
            <a:r>
              <a:rPr lang="en-GB" b="0" i="0" dirty="0"/>
              <a:t>This new compound that has been formed in this reaction is called magnesium oxide. It is an ionic compound. Because we needed one magnesium atom to react with one oxygen atom, the formula of magnesium oxide is </a:t>
            </a:r>
            <a:r>
              <a:rPr lang="en-GB" b="0" i="0" u="sng" dirty="0"/>
              <a:t>MgO</a:t>
            </a:r>
            <a:r>
              <a:rPr lang="en-GB" b="0" i="0" dirty="0"/>
              <a:t>. You might hear this called the empirical formula. </a:t>
            </a:r>
          </a:p>
          <a:p>
            <a:r>
              <a:rPr lang="en-GB" dirty="0"/>
              <a:t>Because we know that magnesium oxide is an ionic compound, </a:t>
            </a:r>
            <a:r>
              <a:rPr lang="en-GB" i="1" dirty="0"/>
              <a:t>you should be able to tell me about some of its properties already – think back to last lesson!</a:t>
            </a:r>
            <a:r>
              <a:rPr lang="en-GB" dirty="0"/>
              <a:t> </a:t>
            </a:r>
            <a:r>
              <a:rPr lang="en-GB" b="1" i="1" dirty="0"/>
              <a:t>It will be hard, with high melting and boiling points, form a crystalline structure, and conduct electricity when molten or dissolved in a solution. </a:t>
            </a:r>
          </a:p>
          <a:p>
            <a:endParaRPr lang="en-GB" dirty="0"/>
          </a:p>
          <a:p>
            <a:r>
              <a:rPr lang="en-GB" dirty="0"/>
              <a:t>Image: Public domain via Wikimedia Commons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95526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Model teacher exposition:</a:t>
            </a:r>
          </a:p>
          <a:p>
            <a:r>
              <a:rPr lang="en-GB" b="0" dirty="0"/>
              <a:t>Lets take another example using the metal sodium, and the non-metal oxygen.</a:t>
            </a:r>
          </a:p>
          <a:p>
            <a:r>
              <a:rPr lang="en-GB" b="0" dirty="0"/>
              <a:t>Their electronic configurations look like this.</a:t>
            </a:r>
          </a:p>
          <a:p>
            <a:r>
              <a:rPr lang="en-GB" b="0" dirty="0"/>
              <a:t>Sodium has 1 electron on its outer (valence) shell, so </a:t>
            </a:r>
            <a:r>
              <a:rPr lang="en-GB" b="0" i="1" dirty="0"/>
              <a:t>what needs to happen for it to achieve a stable electronic arrangement? </a:t>
            </a:r>
            <a:r>
              <a:rPr lang="en-GB" b="1" i="1" dirty="0"/>
              <a:t>It needs to lose 1 electron</a:t>
            </a:r>
            <a:r>
              <a:rPr lang="en-GB" b="0" i="1" dirty="0"/>
              <a:t>.</a:t>
            </a:r>
          </a:p>
          <a:p>
            <a:r>
              <a:rPr lang="en-GB" b="0" i="0" dirty="0"/>
              <a:t>Oxygen has 6 electrons on its outer (valence) shell, </a:t>
            </a:r>
            <a:r>
              <a:rPr lang="en-GB" b="0" i="1" dirty="0"/>
              <a:t>so what needs to happen for it to achieve a stable electronic arrangement? </a:t>
            </a:r>
            <a:r>
              <a:rPr lang="en-GB" b="1" i="1" dirty="0"/>
              <a:t>It needs to gain 2 electrons.</a:t>
            </a:r>
          </a:p>
          <a:p>
            <a:r>
              <a:rPr lang="en-GB" b="0" i="1" dirty="0"/>
              <a:t>Can anyone guess what might happen here? </a:t>
            </a:r>
            <a:r>
              <a:rPr lang="en-GB" b="0" i="0" dirty="0"/>
              <a:t>One needs 2 electrons, and one needs to lose 1 electron.</a:t>
            </a:r>
          </a:p>
          <a:p>
            <a:r>
              <a:rPr lang="en-GB" b="0" i="0" dirty="0"/>
              <a:t>We cannot just simply transfer electrons as we have in the past 2 examples. We need another sodium atom!</a:t>
            </a:r>
          </a:p>
          <a:p>
            <a:r>
              <a:rPr lang="en-GB" b="0" i="0" dirty="0"/>
              <a:t>The metal atoms (sodium) both </a:t>
            </a:r>
            <a:r>
              <a:rPr lang="en-GB" b="0" i="0" u="sng" dirty="0"/>
              <a:t>transfer</a:t>
            </a:r>
            <a:r>
              <a:rPr lang="en-GB" b="0" i="0" dirty="0"/>
              <a:t>, or give, an electron to the non-metal atom (oxygen). Now all three of them are stable, with a full valence shell of electrons.</a:t>
            </a:r>
          </a:p>
          <a:p>
            <a:r>
              <a:rPr lang="en-GB" b="0" i="0" dirty="0"/>
              <a:t>However! Now that electrons have been lost and gained from these atoms, they are no longer called atoms, they are ions. </a:t>
            </a:r>
          </a:p>
          <a:p>
            <a:r>
              <a:rPr lang="en-GB" b="0" i="0" dirty="0"/>
              <a:t>Let’s redraw the atoms but now with a new number of electrons. </a:t>
            </a:r>
            <a:r>
              <a:rPr lang="en-GB" b="1" i="0" dirty="0"/>
              <a:t>Dual code this on the whiteboard.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We use a square bracket to show that these are ions with a charge. </a:t>
            </a:r>
            <a:r>
              <a:rPr lang="en-GB" b="1" i="0" dirty="0"/>
              <a:t>Dual code this on the whiteboard.</a:t>
            </a:r>
          </a:p>
          <a:p>
            <a:r>
              <a:rPr lang="en-GB" b="0" i="0" dirty="0"/>
              <a:t>An atom that has lost electrons becomes positively charged, so each sodium atom becomes a positively charged sodium ion. They have each lost 1 electron so the charge will be + on those ions</a:t>
            </a:r>
          </a:p>
          <a:p>
            <a:r>
              <a:rPr lang="en-GB" b="0" i="0" dirty="0"/>
              <a:t>An atom that has gained electrons becomes negatively charged, so the oxygen atom becomes a negatively charged oxide ion. It has gained 2 electrons so the charge will be 2-</a:t>
            </a:r>
          </a:p>
          <a:p>
            <a:r>
              <a:rPr lang="en-GB" b="0" i="0" dirty="0"/>
              <a:t>Thinking back to last lesson, we know that these oppositely charged ions will be attracted to each other. </a:t>
            </a:r>
          </a:p>
          <a:p>
            <a:r>
              <a:rPr lang="en-GB" b="0" i="1" dirty="0"/>
              <a:t>What is the name of this force of attraction? </a:t>
            </a:r>
            <a:r>
              <a:rPr lang="en-GB" b="1" i="1" dirty="0"/>
              <a:t>An electrostatic force of attraction, also known as an ionic bond.</a:t>
            </a:r>
          </a:p>
          <a:p>
            <a:r>
              <a:rPr lang="en-GB" b="0" i="0" dirty="0"/>
              <a:t>This new compound that has been formed in this reaction is called sodium oxide. It is an ionic compound. Because we needed two sodium atoms to react with one oxygen atom, the formula of sodium oxide is </a:t>
            </a:r>
            <a:r>
              <a:rPr lang="en-GB" b="0" i="0" u="sng" dirty="0"/>
              <a:t>Na</a:t>
            </a:r>
            <a:r>
              <a:rPr lang="en-GB" b="0" i="0" u="sng" baseline="-25000" dirty="0"/>
              <a:t>2</a:t>
            </a:r>
            <a:r>
              <a:rPr lang="en-GB" b="0" i="0" u="sng" dirty="0"/>
              <a:t>O</a:t>
            </a:r>
            <a:r>
              <a:rPr lang="en-GB" b="0" i="0" dirty="0"/>
              <a:t>. You might hear this called the empirical formula. </a:t>
            </a:r>
          </a:p>
          <a:p>
            <a:r>
              <a:rPr lang="en-GB" dirty="0"/>
              <a:t>Again, because we know that sodium oxide is an ionic compound, </a:t>
            </a:r>
            <a:r>
              <a:rPr lang="en-GB" i="1" dirty="0"/>
              <a:t>you should be able to tell me about some of its properties already – think back to last lesson!</a:t>
            </a:r>
            <a:r>
              <a:rPr lang="en-GB" dirty="0"/>
              <a:t> </a:t>
            </a:r>
            <a:r>
              <a:rPr lang="en-GB" b="1" i="1" dirty="0"/>
              <a:t>It will be hard, with high melting and boiling points, form a crystalline structure, and conduct electricity when molten or dissolved in a solution. </a:t>
            </a:r>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35259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Model teacher exposition:</a:t>
            </a:r>
          </a:p>
          <a:p>
            <a:r>
              <a:rPr lang="en-GB" b="0" dirty="0"/>
              <a:t>Lets take another example using the metal magnesium, and the non-metal fluorine.</a:t>
            </a:r>
          </a:p>
          <a:p>
            <a:r>
              <a:rPr lang="en-GB" b="0" dirty="0"/>
              <a:t>Their electronic configurations look like this.</a:t>
            </a:r>
          </a:p>
          <a:p>
            <a:r>
              <a:rPr lang="en-GB" b="0" dirty="0"/>
              <a:t>Magnesium has 2 electrons on its outer (valence) shell, so </a:t>
            </a:r>
            <a:r>
              <a:rPr lang="en-GB" b="0" i="1" dirty="0"/>
              <a:t>what needs to happen for it to achieve a stable electronic arrangement? </a:t>
            </a:r>
            <a:r>
              <a:rPr lang="en-GB" b="1" i="1" dirty="0"/>
              <a:t>It needs to lose 2 electrons</a:t>
            </a:r>
            <a:r>
              <a:rPr lang="en-GB" b="0" i="1" dirty="0"/>
              <a:t>.</a:t>
            </a:r>
          </a:p>
          <a:p>
            <a:r>
              <a:rPr lang="en-GB" b="0" i="0" dirty="0"/>
              <a:t>Fluorine has 7 electrons on its outer (valence) shell, </a:t>
            </a:r>
            <a:r>
              <a:rPr lang="en-GB" b="0" i="1" dirty="0"/>
              <a:t>so what needs to happen for it to achieve a stable electronic arrangement? </a:t>
            </a:r>
            <a:r>
              <a:rPr lang="en-GB" b="1" i="1" dirty="0"/>
              <a:t>It needs to gain 1 electron.</a:t>
            </a:r>
          </a:p>
          <a:p>
            <a:r>
              <a:rPr lang="en-GB" b="0" i="1" dirty="0"/>
              <a:t>Can anyone guess what might happen here? </a:t>
            </a:r>
            <a:r>
              <a:rPr lang="en-GB" b="0" i="0" dirty="0"/>
              <a:t>One needs to lose 2 electrons, and one needs to gain 1 electron.</a:t>
            </a:r>
          </a:p>
          <a:p>
            <a:r>
              <a:rPr lang="en-GB" b="0" i="0" dirty="0"/>
              <a:t>We cannot just simply transfer electrons as we have in the </a:t>
            </a:r>
            <a:r>
              <a:rPr lang="en-GB" b="0" i="0" dirty="0" err="1"/>
              <a:t>forst</a:t>
            </a:r>
            <a:r>
              <a:rPr lang="en-GB" b="0" i="0" dirty="0"/>
              <a:t> 2 examples. We need another fluorine atom!</a:t>
            </a:r>
          </a:p>
          <a:p>
            <a:r>
              <a:rPr lang="en-GB" b="0" i="0" dirty="0"/>
              <a:t>The metal atom (magnesium) </a:t>
            </a:r>
            <a:r>
              <a:rPr lang="en-GB" b="0" i="0" u="sng" dirty="0"/>
              <a:t>transfers</a:t>
            </a:r>
            <a:r>
              <a:rPr lang="en-GB" b="0" i="0" dirty="0"/>
              <a:t>, or gives, an electron to each of the non-metal atoms (fluorine). Now all three of them are stable, with a full valence shell of electrons.</a:t>
            </a:r>
          </a:p>
          <a:p>
            <a:r>
              <a:rPr lang="en-GB" b="0" i="0" dirty="0"/>
              <a:t>However! Now that electrons have been lost and gained from these atoms, they are no longer called atoms, they are ions. </a:t>
            </a:r>
          </a:p>
          <a:p>
            <a:r>
              <a:rPr lang="en-GB" b="0" i="0" dirty="0"/>
              <a:t>Let’s redraw the atoms but now with a new number of electrons. </a:t>
            </a:r>
            <a:r>
              <a:rPr lang="en-GB" b="1" i="0" dirty="0"/>
              <a:t>Dual code this on the whiteboard.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We use a square bracket to show that these are ions with a charge. </a:t>
            </a:r>
            <a:r>
              <a:rPr lang="en-GB" b="1" i="0" dirty="0"/>
              <a:t>Dual code this on the whiteboard.</a:t>
            </a:r>
          </a:p>
          <a:p>
            <a:r>
              <a:rPr lang="en-GB" b="0" i="0" dirty="0"/>
              <a:t>An atom that has lost electrons becomes positively charged, so the magnesium atom becomes a positively charged magnesium ion. It has lost 2 electrons so the charge will be 2+. </a:t>
            </a:r>
          </a:p>
          <a:p>
            <a:r>
              <a:rPr lang="en-GB" b="0" i="0" dirty="0"/>
              <a:t>An atom that has gained electrons becomes negatively charged, so the fluorine atoms become negatively charged oxide ions. They have both gained 1 electron so the charge will be – on both of those ions.</a:t>
            </a:r>
          </a:p>
          <a:p>
            <a:r>
              <a:rPr lang="en-GB" b="0" i="0" dirty="0"/>
              <a:t>Thinking back to last lesson, we know that these oppositely charged ions will be attracted to each other. </a:t>
            </a:r>
          </a:p>
          <a:p>
            <a:r>
              <a:rPr lang="en-GB" b="0" i="1" dirty="0"/>
              <a:t>What is the name of this force of attraction? </a:t>
            </a:r>
            <a:r>
              <a:rPr lang="en-GB" b="1" i="1" dirty="0"/>
              <a:t>An electrostatic force of attraction, also known as an ionic bond.</a:t>
            </a:r>
          </a:p>
          <a:p>
            <a:r>
              <a:rPr lang="en-GB" b="0" i="0" dirty="0"/>
              <a:t>This new compound that has been formed in this reaction is called magnesium fluoride. It is an ionic compound. Because we needed 1 magnesium atom to react with 2 fluoride atoms, the formula of magnesium fluoride is </a:t>
            </a:r>
            <a:r>
              <a:rPr lang="en-GB" b="0" i="0" u="sng" dirty="0"/>
              <a:t>MgF</a:t>
            </a:r>
            <a:r>
              <a:rPr lang="en-GB" b="0" i="0" u="sng" baseline="-25000" dirty="0"/>
              <a:t>2</a:t>
            </a:r>
            <a:r>
              <a:rPr lang="en-GB" b="0" i="0" dirty="0"/>
              <a:t>. You might hear this called the empirical formula. </a:t>
            </a:r>
          </a:p>
          <a:p>
            <a:r>
              <a:rPr lang="en-GB" dirty="0"/>
              <a:t>Again, because we know that magnesium fluoride is an ionic compound, </a:t>
            </a:r>
            <a:r>
              <a:rPr lang="en-GB" i="1" dirty="0"/>
              <a:t>you should be able to tell me about some of its properties already – think back to last lesson!</a:t>
            </a:r>
            <a:r>
              <a:rPr lang="en-GB" dirty="0"/>
              <a:t> </a:t>
            </a:r>
            <a:r>
              <a:rPr lang="en-GB" b="1" i="1" dirty="0"/>
              <a:t>It will be hard, with high melting and boiling points, form a crystalline structure, and conduct electricity when molten or dissolved in a solution.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41741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154923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80901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statement is not correct.</a:t>
            </a:r>
          </a:p>
          <a:p>
            <a:r>
              <a:rPr lang="en-GB" b="1" dirty="0"/>
              <a:t>Beryllium needs to lose 2 electrons to achieve a stable electron arrangement.</a:t>
            </a:r>
          </a:p>
          <a:p>
            <a:r>
              <a:rPr lang="en-GB" b="1" dirty="0"/>
              <a:t>Oxygen needs to gain 2 electrons to achieve a stable electron arrangement.</a:t>
            </a:r>
          </a:p>
          <a:p>
            <a:r>
              <a:rPr lang="en-GB" b="1" dirty="0"/>
              <a:t>Therefore, 1 beryllium atom will transfer electrons to 1 oxygen atom, so the formula for beryllium oxide will be </a:t>
            </a:r>
            <a:r>
              <a:rPr lang="en-GB" b="1" dirty="0" err="1"/>
              <a:t>BeO</a:t>
            </a:r>
            <a:r>
              <a:rPr lang="en-GB" b="1" dirty="0"/>
              <a:t>.</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084457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444956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Magnesium oxide has a higher melting and boiling point because there is a stronger electrostatic force of attraction between the positive and negative ions. This means that it requires more energy to </a:t>
            </a:r>
            <a:r>
              <a:rPr lang="en-GB" b="1"/>
              <a:t>overcome the strong forces. </a:t>
            </a:r>
            <a:endParaRPr lang="en-GB" b="1" dirty="0"/>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65117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Foundation: </a:t>
            </a:r>
            <a:r>
              <a:rPr lang="en-US" dirty="0"/>
              <a:t>Describe what happens when a sodium atom reacts with a chlorine atom.</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7030A0"/>
                </a:solidFill>
                <a:latin typeface="Century Gothic"/>
                <a:ea typeface="Century Gothic"/>
                <a:cs typeface="Century Gothic"/>
                <a:sym typeface="Century Gothic"/>
              </a:rPr>
              <a:t>Stretch: </a:t>
            </a:r>
            <a:r>
              <a:rPr lang="en-US" dirty="0"/>
              <a:t>Explain why sodium chloride has a high melting point</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dirty="0">
                <a:solidFill>
                  <a:srgbClr val="00B050"/>
                </a:solidFill>
              </a:rPr>
              <a:t>The sodium atom loses an electron and becomes positively-charged. The chlorine atom gains an electron and becomes negatively-charged</a:t>
            </a:r>
          </a:p>
          <a:p>
            <a:pPr marL="0" lvl="0" indent="0" algn="l" rtl="0">
              <a:lnSpc>
                <a:spcPct val="100000"/>
              </a:lnSpc>
              <a:spcBef>
                <a:spcPts val="0"/>
              </a:spcBef>
              <a:spcAft>
                <a:spcPts val="0"/>
              </a:spcAft>
              <a:buSzPts val="1400"/>
              <a:buNone/>
            </a:pPr>
            <a:r>
              <a:rPr lang="en-GB" dirty="0"/>
              <a:t>Stretch: </a:t>
            </a:r>
            <a:r>
              <a:rPr lang="en-GB" dirty="0">
                <a:solidFill>
                  <a:srgbClr val="00B050"/>
                </a:solidFill>
              </a:rPr>
              <a:t>There are strong electrostatic forces between all of the ions in the lattice</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 triangle activity requires students to make a link between </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GB" b="0" dirty="0"/>
              <a:t>what they can observe with their senses</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GB" b="0" dirty="0"/>
              <a:t>models provided to explain abstract ideas or concepts that cannot be directly observed</a:t>
            </a:r>
          </a:p>
          <a:p>
            <a:pPr marL="171450" marR="0" lvl="0" indent="-171450" algn="l" defTabSz="914400" rtl="0" eaLnBrk="1" fontAlgn="auto" latinLnBrk="0" hangingPunct="1">
              <a:lnSpc>
                <a:spcPct val="100000"/>
              </a:lnSpc>
              <a:spcBef>
                <a:spcPts val="0"/>
              </a:spcBef>
              <a:spcAft>
                <a:spcPts val="0"/>
              </a:spcAft>
              <a:buClr>
                <a:srgbClr val="000000"/>
              </a:buClr>
              <a:buSzPts val="1400"/>
              <a:buFont typeface="Arial" panose="020B0604020202020204" pitchFamily="34" charset="0"/>
              <a:buChar char="•"/>
              <a:tabLst/>
              <a:defRPr/>
            </a:pPr>
            <a:r>
              <a:rPr lang="en-GB" b="0" dirty="0"/>
              <a:t>the symbols, equations, vocabulary or data that can be used to communicate this science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448894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18394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446703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58305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Additional answer: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(b) </a:t>
            </a:r>
            <a:r>
              <a:rPr lang="en-GB" sz="1200" b="0" dirty="0">
                <a:solidFill>
                  <a:schemeClr val="accent1"/>
                </a:solidFill>
                <a:latin typeface="Century Gothic" panose="020B0502020202020204" pitchFamily="34" charset="0"/>
              </a:rPr>
              <a:t>Sodium atoms are reactive whereas sodium ions have a full outer shell and, when bonded, are more stable.</a:t>
            </a:r>
            <a:endParaRPr lang="en-GB"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7570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1. </a:t>
            </a:r>
            <a:r>
              <a:rPr lang="en-GB" sz="1200" b="0" i="0" u="none" strike="noStrike" cap="none" dirty="0">
                <a:solidFill>
                  <a:schemeClr val="accent1"/>
                </a:solidFill>
                <a:latin typeface="Century Gothic"/>
                <a:ea typeface="Century Gothic"/>
                <a:cs typeface="Century Gothic"/>
                <a:sym typeface="Century Gothic"/>
              </a:rPr>
              <a:t>Metallic, ionic and covalent bonding</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2. </a:t>
            </a:r>
            <a:r>
              <a:rPr lang="en-GB" sz="1200" b="0" i="0" u="none" strike="noStrike" cap="none" dirty="0">
                <a:solidFill>
                  <a:schemeClr val="accent1"/>
                </a:solidFill>
                <a:latin typeface="Century Gothic"/>
                <a:ea typeface="Century Gothic"/>
                <a:cs typeface="Century Gothic"/>
                <a:sym typeface="Century Gothic"/>
              </a:rPr>
              <a:t>Metals and non-metals</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3. </a:t>
            </a:r>
            <a:r>
              <a:rPr lang="en-GB" sz="1200" b="0" i="0" u="none" strike="noStrike" cap="none" dirty="0">
                <a:solidFill>
                  <a:schemeClr val="accent1"/>
                </a:solidFill>
                <a:latin typeface="Century Gothic"/>
                <a:ea typeface="Century Gothic"/>
                <a:cs typeface="Century Gothic"/>
                <a:sym typeface="Century Gothic"/>
              </a:rPr>
              <a:t>1.32 x 10</a:t>
            </a:r>
            <a:r>
              <a:rPr lang="en-GB" sz="1200" b="0" baseline="30000" dirty="0">
                <a:solidFill>
                  <a:schemeClr val="accent1"/>
                </a:solidFill>
                <a:latin typeface="Century Gothic"/>
                <a:ea typeface="Century Gothic"/>
                <a:cs typeface="Century Gothic"/>
                <a:sym typeface="Century Gothic"/>
              </a:rPr>
              <a:t>5</a:t>
            </a:r>
            <a:r>
              <a:rPr lang="en-GB" sz="1200" b="0" i="0" u="none" strike="noStrike" cap="none" dirty="0">
                <a:solidFill>
                  <a:schemeClr val="accent1"/>
                </a:solidFill>
                <a:latin typeface="Century Gothic"/>
                <a:ea typeface="Century Gothic"/>
                <a:cs typeface="Century Gothic"/>
                <a:sym typeface="Century Gothic"/>
              </a:rPr>
              <a:t> </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4. </a:t>
            </a:r>
            <a:r>
              <a:rPr lang="en-GB" sz="1200" b="0" i="0" u="none" strike="noStrike" cap="none" dirty="0">
                <a:solidFill>
                  <a:schemeClr val="accent1"/>
                </a:solidFill>
                <a:latin typeface="Century Gothic"/>
                <a:ea typeface="Century Gothic"/>
                <a:cs typeface="Century Gothic"/>
                <a:sym typeface="Century Gothic"/>
              </a:rPr>
              <a:t>A shared pair of electrons between two non-metal atoms</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5. </a:t>
            </a:r>
            <a:r>
              <a:rPr lang="en-GB" sz="1200" b="0" i="0" u="none" strike="noStrike" cap="none" dirty="0">
                <a:solidFill>
                  <a:schemeClr val="accent1"/>
                </a:solidFill>
                <a:latin typeface="Century Gothic"/>
                <a:ea typeface="Century Gothic"/>
                <a:cs typeface="Century Gothic"/>
                <a:sym typeface="Century Gothic"/>
              </a:rPr>
              <a:t>2, 8</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chemeClr val="accent1"/>
              </a:solidFill>
              <a:latin typeface="Century Gothic"/>
              <a:ea typeface="Arial"/>
              <a:cs typeface="Arial"/>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chemeClr val="accent1"/>
                </a:solidFill>
                <a:latin typeface="Century Gothic"/>
                <a:ea typeface="Arial"/>
                <a:cs typeface="Arial"/>
                <a:sym typeface="Century Gothic"/>
              </a:rPr>
              <a:t>Drill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chemeClr val="accent1"/>
                </a:solidFill>
                <a:latin typeface="Century Gothic"/>
                <a:ea typeface="Arial"/>
                <a:cs typeface="Arial"/>
                <a:sym typeface="Century Gothic"/>
              </a:rPr>
              <a:t>Ion</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chemeClr val="accent1"/>
                </a:solidFill>
                <a:latin typeface="Century Gothic"/>
                <a:ea typeface="Arial"/>
                <a:cs typeface="Arial"/>
                <a:sym typeface="Century Gothic"/>
              </a:rPr>
              <a:t>They can move and carry charge throughout the structure of the metal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chemeClr val="accent1"/>
                </a:solidFill>
                <a:latin typeface="Century Gothic"/>
                <a:ea typeface="Arial"/>
                <a:cs typeface="Arial"/>
                <a:sym typeface="Century Gothic"/>
              </a:rPr>
              <a:t>Covalent</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2846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atoms and ions. If students answer C, they might think that losing an electron results in a positively charged ion. </a:t>
            </a:r>
            <a:r>
              <a:rPr lang="en-GB" i="1" dirty="0"/>
              <a:t>To fix-it, remind students of the definition of an ion, with some examples. Show a worked example using electronic configuration diagrams that shows how an atom becomes an ion, and how we can deduce the charge on that ion. Give students some similar questions to try independently.</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do not realise that metal atoms would usually lose electrons. </a:t>
            </a:r>
            <a:r>
              <a:rPr lang="en-GB" i="1" dirty="0"/>
              <a:t>To fix-it, explain why it is that metal atoms lose electrons, and ensure that students can identify metal vs non-metal atoms</a:t>
            </a:r>
            <a:r>
              <a:rPr lang="en-GB" i="0" dirty="0"/>
              <a:t>. If students answer D, they are confused about how the gain or loss of electrons results in positive or negative ions. </a:t>
            </a:r>
            <a:r>
              <a:rPr lang="en-GB" i="1" dirty="0"/>
              <a:t>To fix-it, check that students recall that electrons have a negative charge. Help them to think about the transfer of electrons as the transfer of negative charges, so that getting negative charges results in the ion having a greater negative charge, and losing negative charges results in the ion having less of a negative charge (or more of a positive charge).</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 </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may be associating the charge of the ions with the subscript number in the empirical formula. </a:t>
            </a:r>
            <a:r>
              <a:rPr lang="en-GB" i="1" dirty="0"/>
              <a:t>To fix-it, work through a similar example question with students, narrating the thinking process along the way. Explain that the number (count) of positive and negative ions is what is used to determine the empirical formula. </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Over 100 years ago</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planes, drones, helicopters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All of these types of aircraft depend on moving parts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An ion is a charged atom or group of atoms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This technology might be better because it doesn’t require the use of fossil fuels which are non-renewable. Therefore the flight does not produce greenhouse gases. The plane is silent, and so this would reduce noise pollution, which is especially important for anyone living near an airport.</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p>
          <a:p>
            <a:r>
              <a:rPr lang="en-GB" sz="1200" b="0" kern="1200" dirty="0">
                <a:solidFill>
                  <a:schemeClr val="tx1"/>
                </a:solidFill>
                <a:effectLst/>
                <a:latin typeface="+mn-lt"/>
                <a:ea typeface="+mn-ea"/>
                <a:cs typeface="+mn-cs"/>
              </a:rPr>
              <a:t>This prior knowledge review lesson will review ions, ionic bonding and deducing ionic formulae from the C4.1 unit. A clear understanding of this topic will prepare students to study electrolysis later on it the unit, as well as to understanding ionic formulae and </a:t>
            </a:r>
            <a:r>
              <a:rPr lang="en-GB" sz="1200" b="0" kern="1200">
                <a:solidFill>
                  <a:schemeClr val="tx1"/>
                </a:solidFill>
                <a:effectLst/>
                <a:latin typeface="+mn-lt"/>
                <a:ea typeface="+mn-ea"/>
                <a:cs typeface="+mn-cs"/>
              </a:rPr>
              <a:t>half equations.</a:t>
            </a:r>
            <a:endParaRPr lang="en-GB" sz="1200" b="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kern="1200" dirty="0">
                <a:solidFill>
                  <a:schemeClr val="tx1"/>
                </a:solidFill>
                <a:effectLst/>
                <a:latin typeface="+mn-lt"/>
                <a:ea typeface="+mn-ea"/>
                <a:cs typeface="+mn-cs"/>
              </a:rPr>
              <a:t>Ask students to spend 1 minute creating a mind map about ‘Ionic Bonding’</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C4.2.3 Lesson Objectives:</a:t>
            </a:r>
          </a:p>
          <a:p>
            <a:r>
              <a:rPr lang="en-US" sz="1800" dirty="0">
                <a:latin typeface="Century Gothic" panose="020B0502020202020204" pitchFamily="34" charset="0"/>
              </a:rPr>
              <a:t>Critical: Describe how ions are formed</a:t>
            </a:r>
          </a:p>
          <a:p>
            <a:r>
              <a:rPr lang="en-US" sz="1800" dirty="0">
                <a:latin typeface="Century Gothic" panose="020B0502020202020204" pitchFamily="34" charset="0"/>
              </a:rPr>
              <a:t>Critical: Describe ionic bonding in terms of electrons</a:t>
            </a:r>
          </a:p>
          <a:p>
            <a:r>
              <a:rPr lang="en-US" sz="1800" dirty="0">
                <a:latin typeface="Century Gothic" panose="020B0502020202020204" pitchFamily="34" charset="0"/>
              </a:rPr>
              <a:t>Core: Relate the group number of an element to the charge on its ions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recognise that displacement is occurring, however they have displaced the oxygen instead of the metal. </a:t>
            </a:r>
            <a:r>
              <a:rPr lang="en-GB" i="1" dirty="0"/>
              <a:t>To fix-it, remind students that in displacement reactions the metal replaced another metal. Give students some example displacement reaction equations to complete.</a:t>
            </a:r>
          </a:p>
          <a:p>
            <a:pPr marL="0" marR="0" lvl="0" indent="0" algn="l" rtl="0">
              <a:lnSpc>
                <a:spcPct val="100000"/>
              </a:lnSpc>
              <a:spcBef>
                <a:spcPts val="0"/>
              </a:spcBef>
              <a:spcAft>
                <a:spcPts val="0"/>
              </a:spcAft>
              <a:buClr>
                <a:schemeClr val="dk1"/>
              </a:buClr>
              <a:buSzPts val="1200"/>
              <a:buFont typeface="+mj-lt"/>
              <a:buNone/>
            </a:pPr>
            <a:r>
              <a:rPr lang="en-GB" i="0" dirty="0"/>
              <a:t>If students answer C, they either think that lithium is less reactive than aluminium, or the think that a more reactive metal cannot displace a less reactive metal. </a:t>
            </a:r>
            <a:r>
              <a:rPr lang="en-GB" i="1" dirty="0"/>
              <a:t>To fix-it, remind students to refer to their reactivity series handout. Remind students that more reactive metals displace less reactive metals. Give students some more practise displacement reaction equations to complete.</a:t>
            </a:r>
            <a:endParaRPr lang="en-GB" i="0" dirty="0"/>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grasped that only the very least reactive metals are found as pure metals in the Earth’s crust. </a:t>
            </a:r>
            <a:r>
              <a:rPr lang="en-GB" i="1" dirty="0"/>
              <a:t>To fix-it, use the reactivity series to show students which metals are found as pure metals in the Earth’s crust. </a:t>
            </a:r>
          </a:p>
          <a:p>
            <a:pPr marL="0" marR="0" lvl="0" indent="0" algn="l" rtl="0">
              <a:lnSpc>
                <a:spcPct val="100000"/>
              </a:lnSpc>
              <a:spcBef>
                <a:spcPts val="0"/>
              </a:spcBef>
              <a:spcAft>
                <a:spcPts val="0"/>
              </a:spcAft>
              <a:buClr>
                <a:schemeClr val="dk1"/>
              </a:buClr>
              <a:buSzPts val="1200"/>
              <a:buFont typeface="+mj-lt"/>
              <a:buNone/>
            </a:pPr>
            <a:r>
              <a:rPr lang="en-GB" b="0" i="0" dirty="0"/>
              <a:t>If students answer C, they have confused the term ‘ore’ with ‘metal’. Although ores are also found in the Earth’s crust, they are not pure metals (they contain enough metal to be extracted economically). </a:t>
            </a:r>
            <a:r>
              <a:rPr lang="en-GB" b="0" i="1" dirty="0"/>
              <a:t>To fix-it, remind students of the definition of an ore, with some examples. Show the formula of a common ore and ask students to explain why this is different to a pure metal. A particle diagram may be helpful to illustrate this point.</a:t>
            </a:r>
            <a:endParaRPr lang="en-GB" b="0" i="0"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may have mixed up oxidation reaction with reduction reaction. </a:t>
            </a:r>
            <a:r>
              <a:rPr lang="en-GB" i="1" dirty="0"/>
              <a:t>To fix-it, remind students that in oxidation reactions, oxygen is added to something (hence the name), and therefore reduction is the opposite. Show some equations of oxidation and reduction reactions so that students can see this difference clearly – pointing out where oxygen is added or removed.</a:t>
            </a:r>
          </a:p>
          <a:p>
            <a:pPr marL="0" marR="0" lvl="0" indent="0" algn="l" defTabSz="914400" rtl="0" eaLnBrk="1" fontAlgn="auto" latinLnBrk="0" hangingPunct="1">
              <a:lnSpc>
                <a:spcPct val="100000"/>
              </a:lnSpc>
              <a:spcBef>
                <a:spcPts val="0"/>
              </a:spcBef>
              <a:spcAft>
                <a:spcPts val="0"/>
              </a:spcAft>
              <a:buClr>
                <a:schemeClr val="dk1"/>
              </a:buClr>
              <a:buSzPts val="1200"/>
              <a:buFont typeface="+mj-lt"/>
              <a:buNone/>
              <a:tabLst/>
              <a:defRPr/>
            </a:pPr>
            <a:r>
              <a:rPr lang="en-GB" b="0" i="0" dirty="0"/>
              <a:t>If students answer C, they may have guessed an answer. They do not recognise that oxygen has been added (and therefore have not grasped the idea of an oxidation reaction), and also are unable to recognise a neutralisation reaction as occurring between acids and alkalis and producing salt and water. </a:t>
            </a:r>
            <a:r>
              <a:rPr lang="en-GB" i="1" dirty="0"/>
              <a:t>To fix-it, remind students that in oxidation reactions, oxygen is added to something (hence the name), and therefore reduction is the opposite. Show some equations of oxidation and reduction reactions so that students can see this difference clearly – pointing out where oxygen is added or removed. Show students some examples of neutralisation reactions, pointing out the acid and alkali and common products. Ask students to identify the type of reaction from a list of equations.</a:t>
            </a:r>
          </a:p>
          <a:p>
            <a:pPr marL="0" marR="0" lvl="0" indent="0" algn="l" rtl="0">
              <a:lnSpc>
                <a:spcPct val="100000"/>
              </a:lnSpc>
              <a:spcBef>
                <a:spcPts val="0"/>
              </a:spcBef>
              <a:spcAft>
                <a:spcPts val="0"/>
              </a:spcAft>
              <a:buClr>
                <a:schemeClr val="dk1"/>
              </a:buClr>
              <a:buSzPts val="1200"/>
              <a:buFont typeface="+mj-lt"/>
              <a:buNone/>
            </a:pPr>
            <a:endParaRPr lang="en-GB" b="0" i="0"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Model teacher exposition</a:t>
            </a:r>
          </a:p>
          <a:p>
            <a:r>
              <a:rPr lang="en-GB" b="0" dirty="0"/>
              <a:t>Let’s revisit the term ‘ion’ which we’ve talked about already in this unit.</a:t>
            </a:r>
          </a:p>
          <a:p>
            <a:r>
              <a:rPr lang="en-GB" b="0" dirty="0"/>
              <a:t>An ion is a charged particle, or group of particles. </a:t>
            </a:r>
            <a:r>
              <a:rPr lang="en-GB" b="1" dirty="0"/>
              <a:t>You could ask students to repeat this in a choral response.</a:t>
            </a:r>
          </a:p>
          <a:p>
            <a:r>
              <a:rPr lang="en-GB" b="0" i="1" dirty="0"/>
              <a:t>Why do atoms form ions? </a:t>
            </a:r>
            <a:r>
              <a:rPr lang="en-GB" b="1" i="1" dirty="0"/>
              <a:t>Atoms form ions in order to achieve a stable electronic arrangement.</a:t>
            </a:r>
          </a:p>
          <a:p>
            <a:r>
              <a:rPr lang="en-GB" b="0" i="0" dirty="0"/>
              <a:t>A stable electronic arrangement means a full outer shell. When atoms have a full outer shell they are stable – or less reactive. </a:t>
            </a:r>
          </a:p>
          <a:p>
            <a:r>
              <a:rPr lang="en-GB" b="0" i="1" dirty="0"/>
              <a:t>Thinking back to year 9 chemistry, which group of the Periodic Table already has a stable electronic arrangement (full outer shell of electrons), and therefore is unreactive? </a:t>
            </a:r>
            <a:r>
              <a:rPr lang="en-GB" b="1" i="1" dirty="0"/>
              <a:t>The Noble Gases.</a:t>
            </a:r>
          </a:p>
          <a:p>
            <a:r>
              <a:rPr lang="en-GB" b="0" i="1" dirty="0"/>
              <a:t>Can anyone remember the word we used to describe them, that means they are unreactive? </a:t>
            </a:r>
            <a:r>
              <a:rPr lang="en-GB" b="1" i="1" dirty="0"/>
              <a:t>Inert</a:t>
            </a:r>
          </a:p>
          <a:p>
            <a:r>
              <a:rPr lang="en-GB" b="0" i="0" dirty="0"/>
              <a:t>Let’s start by thinking about non-metal atoms. Here we can see a non-metal atom drawn. It has the electronic configuration 2, 6. </a:t>
            </a:r>
          </a:p>
          <a:p>
            <a:r>
              <a:rPr lang="en-GB" b="0" i="1" dirty="0"/>
              <a:t>What type of atom is this? </a:t>
            </a:r>
            <a:r>
              <a:rPr lang="en-GB" b="1" i="1" dirty="0"/>
              <a:t>Oxygen, because it has 8 electrons, and the atomic number for oxygen is 8.</a:t>
            </a:r>
          </a:p>
          <a:p>
            <a:r>
              <a:rPr lang="en-GB" b="0" i="1" dirty="0"/>
              <a:t>What group of the Periodic Table is oxygen found in? </a:t>
            </a:r>
            <a:r>
              <a:rPr lang="en-GB" b="1" i="1" dirty="0"/>
              <a:t>Group 6, because it has 6 electrons in it’s outer shell. </a:t>
            </a:r>
          </a:p>
          <a:p>
            <a:r>
              <a:rPr lang="en-GB" b="1" i="0" dirty="0"/>
              <a:t>Check both of these assumptions with students by all looking up oxygen on their Periodic Tables.</a:t>
            </a:r>
          </a:p>
          <a:p>
            <a:r>
              <a:rPr lang="en-GB" b="0" i="1" dirty="0"/>
              <a:t>Does oxygen have a stable electronic arrangement? </a:t>
            </a:r>
            <a:r>
              <a:rPr lang="en-GB" b="1" i="1" dirty="0"/>
              <a:t>No</a:t>
            </a:r>
          </a:p>
          <a:p>
            <a:r>
              <a:rPr lang="en-GB" b="0" i="1" dirty="0"/>
              <a:t>How do you know? </a:t>
            </a:r>
            <a:r>
              <a:rPr lang="en-GB" b="1" i="1" dirty="0"/>
              <a:t>Because it does not have a full outer (valence) shell of electrons.</a:t>
            </a:r>
          </a:p>
          <a:p>
            <a:r>
              <a:rPr lang="en-GB" b="0" i="1" dirty="0"/>
              <a:t>What would need to happen for oxygen to have a stable electronic arrangement? </a:t>
            </a:r>
            <a:r>
              <a:rPr lang="en-GB" b="1" i="1" dirty="0"/>
              <a:t>It would need to get two more electrons, so that it had 8 on the outer (valence) shell.</a:t>
            </a:r>
          </a:p>
          <a:p>
            <a:r>
              <a:rPr lang="en-GB" b="0" i="0" dirty="0"/>
              <a:t>Exactly! When oxygen reacts, it will often gain 2 electrons to form an oxide ion. </a:t>
            </a:r>
          </a:p>
          <a:p>
            <a:r>
              <a:rPr lang="en-GB" b="0" i="0" dirty="0"/>
              <a:t>Now, we know electrons have what kind of a charge? </a:t>
            </a:r>
            <a:r>
              <a:rPr lang="en-GB" b="1" i="1" dirty="0"/>
              <a:t>negative charge</a:t>
            </a:r>
          </a:p>
          <a:p>
            <a:r>
              <a:rPr lang="en-GB" b="0" i="0" dirty="0"/>
              <a:t>So, if an atom is receiving 2 negative charges, and it’s starting off as neutral, then the overall charge when it becomes an ion will be 2-.</a:t>
            </a:r>
          </a:p>
          <a:p>
            <a:r>
              <a:rPr lang="en-GB" b="0" i="0" dirty="0"/>
              <a:t>We write this outside the square bracket on the top right. The number goes before the charge. If the charge is + or – 1 then we can just write the charge and not a number.</a:t>
            </a:r>
          </a:p>
          <a:p>
            <a:r>
              <a:rPr lang="en-GB" b="1" i="0" dirty="0"/>
              <a:t>Repeat this narrative for metals.</a:t>
            </a:r>
          </a:p>
          <a:p>
            <a:r>
              <a:rPr lang="en-GB" b="0" i="0" dirty="0"/>
              <a:t>Notice that the charge on the metal ion matches the group number of the metal atom. In this example the metal is from group 1 (sodium) and the ion has a charge of 1+. This is always the case for metals!</a:t>
            </a:r>
          </a:p>
          <a:p>
            <a:r>
              <a:rPr lang="en-GB" b="0" i="0" dirty="0"/>
              <a:t>Let’s see if we can use this to predict what charges will be on the ions of various elements.</a:t>
            </a:r>
          </a:p>
          <a:p>
            <a:endParaRPr lang="en-GB" b="1"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355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Model teacher exposition</a:t>
            </a:r>
          </a:p>
          <a:p>
            <a:r>
              <a:rPr lang="en-GB" b="0" dirty="0"/>
              <a:t>Last lesson, we looked at ionic compounds. </a:t>
            </a:r>
          </a:p>
          <a:p>
            <a:r>
              <a:rPr lang="en-GB" b="0" dirty="0"/>
              <a:t>When we looked at their structure, you might remember that ionic compounds are made of positive and negative ions. These ions have a strong electrostatic force pulling them together, and we call this an ionic bond.</a:t>
            </a:r>
          </a:p>
          <a:p>
            <a:r>
              <a:rPr lang="en-GB" b="0" dirty="0"/>
              <a:t>But how are ionic compounds formed? Today we’re looking at the process of ionic bonding.</a:t>
            </a:r>
          </a:p>
          <a:p>
            <a:r>
              <a:rPr lang="en-GB" b="0" dirty="0"/>
              <a:t>First of all, you need to know when ionic bonding happens. It only happens when a metal reacts with a non metal. </a:t>
            </a:r>
            <a:r>
              <a:rPr lang="en-GB" b="1" dirty="0"/>
              <a:t>You could briefly give an example of this by demonstrating the burning of magnesium in air. </a:t>
            </a:r>
            <a:r>
              <a:rPr lang="en-GB" b="0" dirty="0"/>
              <a:t>Here you can see a metal, magnesium, is reacting with a non-metal, oxygen. The product formed is magnesium oxide, an ionic compound. </a:t>
            </a:r>
          </a:p>
          <a:p>
            <a:r>
              <a:rPr lang="en-GB" b="0" dirty="0"/>
              <a:t>We’re going to look at a number of similar reactions between metals and non-metals where ionic substances are formed. </a:t>
            </a:r>
          </a:p>
          <a:p>
            <a:r>
              <a:rPr lang="en-GB" b="0" dirty="0"/>
              <a:t>Lets take the metal sodium, and the non-metal fluorine.</a:t>
            </a:r>
          </a:p>
          <a:p>
            <a:r>
              <a:rPr lang="en-GB" b="0" dirty="0"/>
              <a:t>Their electronic configurations look like this.</a:t>
            </a:r>
          </a:p>
          <a:p>
            <a:r>
              <a:rPr lang="en-GB" b="0" dirty="0"/>
              <a:t>Sodium has one electron on its outer (valence) shell, so </a:t>
            </a:r>
            <a:r>
              <a:rPr lang="en-GB" b="0" i="1" dirty="0"/>
              <a:t>what needs to happen for it to achieve a stable electronic arrangement? </a:t>
            </a:r>
            <a:r>
              <a:rPr lang="en-GB" b="1" i="1" dirty="0"/>
              <a:t>It needs to lose one electron</a:t>
            </a:r>
            <a:r>
              <a:rPr lang="en-GB" b="0" i="1" dirty="0"/>
              <a:t>.</a:t>
            </a:r>
          </a:p>
          <a:p>
            <a:r>
              <a:rPr lang="en-GB" b="0" i="0" dirty="0"/>
              <a:t>Fluorine has 7 electrons on its outer (valence) shell, </a:t>
            </a:r>
            <a:r>
              <a:rPr lang="en-GB" b="0" i="1" dirty="0"/>
              <a:t>so what needs to happen for it to achieve a stable electronic arrangement? </a:t>
            </a:r>
            <a:r>
              <a:rPr lang="en-GB" b="1" i="1" dirty="0"/>
              <a:t>It needs to gain one electron.</a:t>
            </a:r>
          </a:p>
          <a:p>
            <a:r>
              <a:rPr lang="en-GB" b="0" i="1" dirty="0"/>
              <a:t>Can anyone guess what might happen here? </a:t>
            </a:r>
            <a:r>
              <a:rPr lang="en-GB" b="0" i="0" dirty="0"/>
              <a:t>One needs an electron, and one needs to lose an electron.</a:t>
            </a:r>
          </a:p>
          <a:p>
            <a:r>
              <a:rPr lang="en-GB" b="0" i="0" dirty="0"/>
              <a:t>The metal atom (sodium) transfers, or gives, one electron to the non-metal atom (fluorine). Now both of them are stable, with a full valence shell of electrons.</a:t>
            </a:r>
          </a:p>
          <a:p>
            <a:r>
              <a:rPr lang="en-GB" b="0" i="0" dirty="0"/>
              <a:t>However! Now that electrons have been lost and gained from these atoms, they are no longer called atoms, they are ions. </a:t>
            </a:r>
          </a:p>
          <a:p>
            <a:r>
              <a:rPr lang="en-GB" b="0" i="0" dirty="0"/>
              <a:t>Let’s redraw the atoms but now with a new number of electrons. </a:t>
            </a:r>
            <a:r>
              <a:rPr lang="en-GB" b="1" i="0" dirty="0"/>
              <a:t>Dual code this on the whiteboard.</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We use a square bracket to show that these are ions with a charge. </a:t>
            </a:r>
            <a:r>
              <a:rPr lang="en-GB" b="1" i="0" dirty="0"/>
              <a:t>Dual code this on the whiteboard.</a:t>
            </a:r>
          </a:p>
          <a:p>
            <a:r>
              <a:rPr lang="en-GB" b="0" i="0" dirty="0"/>
              <a:t>An atom that has lost electrons becomes positively charged, so a sodium atom becomes a positively charged sodium ion. It has lost one electron so the charge will be +.</a:t>
            </a:r>
          </a:p>
          <a:p>
            <a:r>
              <a:rPr lang="en-GB" b="0" i="0" dirty="0"/>
              <a:t>An atom that has gained electrons becomes negatively charged, so the fluorine atom becomes a negatively charged fluoride ion. It has gained one electron so the charge will be -</a:t>
            </a:r>
          </a:p>
          <a:p>
            <a:r>
              <a:rPr lang="en-GB" b="0" i="0" dirty="0"/>
              <a:t>Thinking back to last lesson, we know that these oppositely charged ions will be attracted to each other. </a:t>
            </a:r>
          </a:p>
          <a:p>
            <a:r>
              <a:rPr lang="en-GB" b="0" i="1" dirty="0"/>
              <a:t>What is the name of this force of attraction? </a:t>
            </a:r>
            <a:r>
              <a:rPr lang="en-GB" b="1" i="1" dirty="0"/>
              <a:t>An electrostatic force of attraction, also known as an ionic bond.</a:t>
            </a:r>
          </a:p>
          <a:p>
            <a:r>
              <a:rPr lang="en-GB" b="0" i="0" dirty="0"/>
              <a:t>This new compound that has been formed in this reaction is called sodium fluoride. It is an ionic compound. Because we needed one sodium atom to react with one fluorine atom, the formula of sodium fluoride is </a:t>
            </a:r>
            <a:r>
              <a:rPr lang="en-GB" b="0" i="0" u="sng" dirty="0"/>
              <a:t>NaF</a:t>
            </a:r>
            <a:r>
              <a:rPr lang="en-GB" b="0" i="0" dirty="0"/>
              <a:t>. You might hear this called the empirical formula. </a:t>
            </a:r>
          </a:p>
          <a:p>
            <a:r>
              <a:rPr lang="en-GB" dirty="0"/>
              <a:t>Sodium fluoride is a compound which is put into tablets to protect your cavities (pictured here).</a:t>
            </a:r>
          </a:p>
          <a:p>
            <a:r>
              <a:rPr lang="en-GB" dirty="0"/>
              <a:t>Because we know that sodium fluoride is an ionic compound, </a:t>
            </a:r>
            <a:r>
              <a:rPr lang="en-GB" i="1" dirty="0"/>
              <a:t>you should be able to tell me about some of its properties already – think back to last lesson!</a:t>
            </a:r>
            <a:r>
              <a:rPr lang="en-GB" dirty="0"/>
              <a:t> </a:t>
            </a:r>
            <a:r>
              <a:rPr lang="en-GB" b="1" i="1" dirty="0"/>
              <a:t>It will be hard, with high melting and boiling points, form a crystalline structure, and conduct electricity when molten or dissolved in a solution. </a:t>
            </a:r>
          </a:p>
          <a:p>
            <a:endParaRPr lang="en-GB" dirty="0"/>
          </a:p>
          <a:p>
            <a:r>
              <a:rPr lang="en-GB" dirty="0"/>
              <a:t>Image: Public domain via Wikimedia Commons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83613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973560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15652568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17122396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898806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128992190"/>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6648443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35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99830164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94716287"/>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09886634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1730262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763618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129824417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30081098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79148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047054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64A1-38DA-4383-0310-8EA96F381FB5}"/>
              </a:ext>
            </a:extLst>
          </p:cNvPr>
          <p:cNvSpPr>
            <a:spLocks noGrp="1"/>
          </p:cNvSpPr>
          <p:nvPr>
            <p:ph type="title"/>
          </p:nvPr>
        </p:nvSpPr>
        <p:spPr/>
        <p:txBody>
          <a:bodyPr/>
          <a:lstStyle/>
          <a:p>
            <a:r>
              <a:rPr lang="en-GB" dirty="0">
                <a:latin typeface="Century Gothic" panose="020B0502020202020204" pitchFamily="34" charset="0"/>
              </a:rPr>
              <a:t>A model of Ionic Bonding</a:t>
            </a:r>
          </a:p>
        </p:txBody>
      </p:sp>
      <p:sp>
        <p:nvSpPr>
          <p:cNvPr id="4" name="Oval 3">
            <a:extLst>
              <a:ext uri="{FF2B5EF4-FFF2-40B4-BE49-F238E27FC236}">
                <a16:creationId xmlns:a16="http://schemas.microsoft.com/office/drawing/2014/main" id="{70B036FA-E44A-8807-F177-09A3FC32BACF}"/>
              </a:ext>
            </a:extLst>
          </p:cNvPr>
          <p:cNvSpPr/>
          <p:nvPr/>
        </p:nvSpPr>
        <p:spPr>
          <a:xfrm>
            <a:off x="892049" y="1768165"/>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CD2737D-CEB8-EF14-96FD-18E2B4AA8173}"/>
              </a:ext>
            </a:extLst>
          </p:cNvPr>
          <p:cNvSpPr/>
          <p:nvPr/>
        </p:nvSpPr>
        <p:spPr>
          <a:xfrm>
            <a:off x="1147277" y="2025136"/>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CC66D8-8E8F-8DE1-D628-6EC03F7BCCED}"/>
              </a:ext>
            </a:extLst>
          </p:cNvPr>
          <p:cNvSpPr txBox="1"/>
          <p:nvPr/>
        </p:nvSpPr>
        <p:spPr>
          <a:xfrm>
            <a:off x="1482370" y="1562273"/>
            <a:ext cx="365806" cy="400110"/>
          </a:xfrm>
          <a:prstGeom prst="rect">
            <a:avLst/>
          </a:prstGeom>
          <a:noFill/>
        </p:spPr>
        <p:txBody>
          <a:bodyPr wrap="none" rtlCol="0">
            <a:spAutoFit/>
          </a:bodyPr>
          <a:lstStyle/>
          <a:p>
            <a:r>
              <a:rPr lang="en-GB" sz="2000" b="1" dirty="0">
                <a:solidFill>
                  <a:srgbClr val="7030A0"/>
                </a:solidFill>
              </a:rPr>
              <a:t>×</a:t>
            </a:r>
          </a:p>
        </p:txBody>
      </p:sp>
      <p:sp>
        <p:nvSpPr>
          <p:cNvPr id="7" name="TextBox 6">
            <a:extLst>
              <a:ext uri="{FF2B5EF4-FFF2-40B4-BE49-F238E27FC236}">
                <a16:creationId xmlns:a16="http://schemas.microsoft.com/office/drawing/2014/main" id="{AA7A96B7-8380-43FF-EF5C-01B8F0D630E7}"/>
              </a:ext>
            </a:extLst>
          </p:cNvPr>
          <p:cNvSpPr txBox="1"/>
          <p:nvPr/>
        </p:nvSpPr>
        <p:spPr>
          <a:xfrm>
            <a:off x="1483717" y="1822681"/>
            <a:ext cx="365806" cy="400110"/>
          </a:xfrm>
          <a:prstGeom prst="rect">
            <a:avLst/>
          </a:prstGeom>
          <a:noFill/>
        </p:spPr>
        <p:txBody>
          <a:bodyPr wrap="none" rtlCol="0">
            <a:spAutoFit/>
          </a:bodyPr>
          <a:lstStyle/>
          <a:p>
            <a:r>
              <a:rPr lang="en-GB" sz="2000" b="1" dirty="0">
                <a:solidFill>
                  <a:srgbClr val="7030A0"/>
                </a:solidFill>
              </a:rPr>
              <a:t>×</a:t>
            </a:r>
          </a:p>
        </p:txBody>
      </p:sp>
      <p:sp>
        <p:nvSpPr>
          <p:cNvPr id="8" name="TextBox 7">
            <a:extLst>
              <a:ext uri="{FF2B5EF4-FFF2-40B4-BE49-F238E27FC236}">
                <a16:creationId xmlns:a16="http://schemas.microsoft.com/office/drawing/2014/main" id="{E6C9254A-AD86-3ED0-346A-815A06BDBF64}"/>
              </a:ext>
            </a:extLst>
          </p:cNvPr>
          <p:cNvSpPr txBox="1"/>
          <p:nvPr/>
        </p:nvSpPr>
        <p:spPr>
          <a:xfrm>
            <a:off x="1485903" y="2784303"/>
            <a:ext cx="365806" cy="400110"/>
          </a:xfrm>
          <a:prstGeom prst="rect">
            <a:avLst/>
          </a:prstGeom>
          <a:noFill/>
        </p:spPr>
        <p:txBody>
          <a:bodyPr wrap="none" rtlCol="0">
            <a:spAutoFit/>
          </a:bodyPr>
          <a:lstStyle/>
          <a:p>
            <a:r>
              <a:rPr lang="en-GB" sz="2000" b="1" dirty="0">
                <a:solidFill>
                  <a:srgbClr val="7030A0"/>
                </a:solidFill>
              </a:rPr>
              <a:t>×</a:t>
            </a:r>
          </a:p>
        </p:txBody>
      </p:sp>
      <p:sp>
        <p:nvSpPr>
          <p:cNvPr id="9" name="TextBox 8">
            <a:extLst>
              <a:ext uri="{FF2B5EF4-FFF2-40B4-BE49-F238E27FC236}">
                <a16:creationId xmlns:a16="http://schemas.microsoft.com/office/drawing/2014/main" id="{F1921E3E-D624-1407-5B56-1E4521532289}"/>
              </a:ext>
            </a:extLst>
          </p:cNvPr>
          <p:cNvSpPr txBox="1"/>
          <p:nvPr/>
        </p:nvSpPr>
        <p:spPr>
          <a:xfrm>
            <a:off x="1489196" y="3043930"/>
            <a:ext cx="365806" cy="400110"/>
          </a:xfrm>
          <a:prstGeom prst="rect">
            <a:avLst/>
          </a:prstGeom>
          <a:noFill/>
        </p:spPr>
        <p:txBody>
          <a:bodyPr wrap="none" rtlCol="0">
            <a:spAutoFit/>
          </a:bodyPr>
          <a:lstStyle/>
          <a:p>
            <a:r>
              <a:rPr lang="en-GB" sz="2000" b="1" dirty="0">
                <a:solidFill>
                  <a:srgbClr val="7030A0"/>
                </a:solidFill>
              </a:rPr>
              <a:t>×</a:t>
            </a:r>
          </a:p>
        </p:txBody>
      </p:sp>
      <p:sp>
        <p:nvSpPr>
          <p:cNvPr id="10" name="TextBox 9">
            <a:extLst>
              <a:ext uri="{FF2B5EF4-FFF2-40B4-BE49-F238E27FC236}">
                <a16:creationId xmlns:a16="http://schemas.microsoft.com/office/drawing/2014/main" id="{5BB873EF-C738-4B1C-5B26-99A1E8D8E97B}"/>
              </a:ext>
            </a:extLst>
          </p:cNvPr>
          <p:cNvSpPr txBox="1"/>
          <p:nvPr/>
        </p:nvSpPr>
        <p:spPr>
          <a:xfrm>
            <a:off x="728215" y="2313206"/>
            <a:ext cx="365806" cy="400110"/>
          </a:xfrm>
          <a:prstGeom prst="rect">
            <a:avLst/>
          </a:prstGeom>
          <a:noFill/>
        </p:spPr>
        <p:txBody>
          <a:bodyPr wrap="none" rtlCol="0">
            <a:spAutoFit/>
          </a:bodyPr>
          <a:lstStyle/>
          <a:p>
            <a:r>
              <a:rPr lang="en-GB" sz="2000" b="1" dirty="0">
                <a:solidFill>
                  <a:srgbClr val="7030A0"/>
                </a:solidFill>
              </a:rPr>
              <a:t>×</a:t>
            </a:r>
          </a:p>
        </p:txBody>
      </p:sp>
      <p:sp>
        <p:nvSpPr>
          <p:cNvPr id="11" name="TextBox 10">
            <a:extLst>
              <a:ext uri="{FF2B5EF4-FFF2-40B4-BE49-F238E27FC236}">
                <a16:creationId xmlns:a16="http://schemas.microsoft.com/office/drawing/2014/main" id="{A6F73807-B7A2-538C-1592-B60F5A8A7B5B}"/>
              </a:ext>
            </a:extLst>
          </p:cNvPr>
          <p:cNvSpPr txBox="1"/>
          <p:nvPr/>
        </p:nvSpPr>
        <p:spPr>
          <a:xfrm>
            <a:off x="2253056" y="2300211"/>
            <a:ext cx="365806" cy="400110"/>
          </a:xfrm>
          <a:prstGeom prst="rect">
            <a:avLst/>
          </a:prstGeom>
          <a:noFill/>
        </p:spPr>
        <p:txBody>
          <a:bodyPr wrap="none" rtlCol="0">
            <a:spAutoFit/>
          </a:bodyPr>
          <a:lstStyle/>
          <a:p>
            <a:r>
              <a:rPr lang="en-GB" sz="2000" b="1" dirty="0">
                <a:solidFill>
                  <a:srgbClr val="7030A0"/>
                </a:solidFill>
              </a:rPr>
              <a:t>×</a:t>
            </a:r>
          </a:p>
        </p:txBody>
      </p:sp>
      <p:sp>
        <p:nvSpPr>
          <p:cNvPr id="12" name="TextBox 11">
            <a:extLst>
              <a:ext uri="{FF2B5EF4-FFF2-40B4-BE49-F238E27FC236}">
                <a16:creationId xmlns:a16="http://schemas.microsoft.com/office/drawing/2014/main" id="{FDD5CCC2-183C-5BA9-EB40-BDE11A6C35F9}"/>
              </a:ext>
            </a:extLst>
          </p:cNvPr>
          <p:cNvSpPr txBox="1"/>
          <p:nvPr/>
        </p:nvSpPr>
        <p:spPr>
          <a:xfrm>
            <a:off x="898448" y="1804578"/>
            <a:ext cx="365806" cy="400110"/>
          </a:xfrm>
          <a:prstGeom prst="rect">
            <a:avLst/>
          </a:prstGeom>
          <a:noFill/>
        </p:spPr>
        <p:txBody>
          <a:bodyPr wrap="none" rtlCol="0">
            <a:spAutoFit/>
          </a:bodyPr>
          <a:lstStyle/>
          <a:p>
            <a:r>
              <a:rPr lang="en-GB" sz="2000" b="1" dirty="0">
                <a:solidFill>
                  <a:srgbClr val="7030A0"/>
                </a:solidFill>
              </a:rPr>
              <a:t>×</a:t>
            </a:r>
          </a:p>
        </p:txBody>
      </p:sp>
      <p:sp>
        <p:nvSpPr>
          <p:cNvPr id="13" name="TextBox 12">
            <a:extLst>
              <a:ext uri="{FF2B5EF4-FFF2-40B4-BE49-F238E27FC236}">
                <a16:creationId xmlns:a16="http://schemas.microsoft.com/office/drawing/2014/main" id="{F3AA784C-0987-1C2A-3869-CFB47C002B1B}"/>
              </a:ext>
            </a:extLst>
          </p:cNvPr>
          <p:cNvSpPr txBox="1"/>
          <p:nvPr/>
        </p:nvSpPr>
        <p:spPr>
          <a:xfrm>
            <a:off x="2059784" y="1782537"/>
            <a:ext cx="365806" cy="400110"/>
          </a:xfrm>
          <a:prstGeom prst="rect">
            <a:avLst/>
          </a:prstGeom>
          <a:noFill/>
        </p:spPr>
        <p:txBody>
          <a:bodyPr wrap="none" rtlCol="0">
            <a:spAutoFit/>
          </a:bodyPr>
          <a:lstStyle/>
          <a:p>
            <a:r>
              <a:rPr lang="en-GB" sz="2000" b="1" dirty="0">
                <a:solidFill>
                  <a:srgbClr val="7030A0"/>
                </a:solidFill>
              </a:rPr>
              <a:t>×</a:t>
            </a:r>
          </a:p>
        </p:txBody>
      </p:sp>
      <p:sp>
        <p:nvSpPr>
          <p:cNvPr id="14" name="TextBox 13">
            <a:extLst>
              <a:ext uri="{FF2B5EF4-FFF2-40B4-BE49-F238E27FC236}">
                <a16:creationId xmlns:a16="http://schemas.microsoft.com/office/drawing/2014/main" id="{56D781A1-A087-96E4-D713-9D375EECEF6A}"/>
              </a:ext>
            </a:extLst>
          </p:cNvPr>
          <p:cNvSpPr txBox="1"/>
          <p:nvPr/>
        </p:nvSpPr>
        <p:spPr>
          <a:xfrm>
            <a:off x="921448" y="2807016"/>
            <a:ext cx="365806" cy="400110"/>
          </a:xfrm>
          <a:prstGeom prst="rect">
            <a:avLst/>
          </a:prstGeom>
          <a:noFill/>
        </p:spPr>
        <p:txBody>
          <a:bodyPr wrap="none" rtlCol="0">
            <a:spAutoFit/>
          </a:bodyPr>
          <a:lstStyle/>
          <a:p>
            <a:r>
              <a:rPr lang="en-GB" sz="2000" b="1" dirty="0">
                <a:solidFill>
                  <a:srgbClr val="7030A0"/>
                </a:solidFill>
              </a:rPr>
              <a:t>×</a:t>
            </a:r>
          </a:p>
        </p:txBody>
      </p:sp>
      <p:sp>
        <p:nvSpPr>
          <p:cNvPr id="15" name="TextBox 14">
            <a:extLst>
              <a:ext uri="{FF2B5EF4-FFF2-40B4-BE49-F238E27FC236}">
                <a16:creationId xmlns:a16="http://schemas.microsoft.com/office/drawing/2014/main" id="{8F531DDF-C87E-8918-5D3B-0963933D4BC2}"/>
              </a:ext>
            </a:extLst>
          </p:cNvPr>
          <p:cNvSpPr txBox="1"/>
          <p:nvPr/>
        </p:nvSpPr>
        <p:spPr>
          <a:xfrm>
            <a:off x="2042622" y="2796653"/>
            <a:ext cx="365806" cy="400110"/>
          </a:xfrm>
          <a:prstGeom prst="rect">
            <a:avLst/>
          </a:prstGeom>
          <a:noFill/>
        </p:spPr>
        <p:txBody>
          <a:bodyPr wrap="none" rtlCol="0">
            <a:spAutoFit/>
          </a:bodyPr>
          <a:lstStyle/>
          <a:p>
            <a:r>
              <a:rPr lang="en-GB" sz="2000" b="1" dirty="0">
                <a:solidFill>
                  <a:srgbClr val="7030A0"/>
                </a:solidFill>
              </a:rPr>
              <a:t>×</a:t>
            </a:r>
          </a:p>
        </p:txBody>
      </p:sp>
      <p:sp>
        <p:nvSpPr>
          <p:cNvPr id="16" name="Oval 15">
            <a:extLst>
              <a:ext uri="{FF2B5EF4-FFF2-40B4-BE49-F238E27FC236}">
                <a16:creationId xmlns:a16="http://schemas.microsoft.com/office/drawing/2014/main" id="{B69D8776-1499-409B-C4FA-7AB9B735D166}"/>
              </a:ext>
            </a:extLst>
          </p:cNvPr>
          <p:cNvSpPr/>
          <p:nvPr/>
        </p:nvSpPr>
        <p:spPr>
          <a:xfrm>
            <a:off x="653070" y="1503879"/>
            <a:ext cx="2000633" cy="1980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427883-A651-68C2-85A9-561B02588AEE}"/>
              </a:ext>
            </a:extLst>
          </p:cNvPr>
          <p:cNvSpPr txBox="1"/>
          <p:nvPr/>
        </p:nvSpPr>
        <p:spPr>
          <a:xfrm>
            <a:off x="1481023" y="1303672"/>
            <a:ext cx="365806" cy="400110"/>
          </a:xfrm>
          <a:prstGeom prst="rect">
            <a:avLst/>
          </a:prstGeom>
          <a:noFill/>
        </p:spPr>
        <p:txBody>
          <a:bodyPr wrap="none" rtlCol="0">
            <a:spAutoFit/>
          </a:bodyPr>
          <a:lstStyle/>
          <a:p>
            <a:r>
              <a:rPr lang="en-GB" sz="2000" b="1" dirty="0">
                <a:solidFill>
                  <a:srgbClr val="7030A0"/>
                </a:solidFill>
              </a:rPr>
              <a:t>×</a:t>
            </a:r>
          </a:p>
        </p:txBody>
      </p:sp>
      <p:sp>
        <p:nvSpPr>
          <p:cNvPr id="18" name="Oval 17">
            <a:extLst>
              <a:ext uri="{FF2B5EF4-FFF2-40B4-BE49-F238E27FC236}">
                <a16:creationId xmlns:a16="http://schemas.microsoft.com/office/drawing/2014/main" id="{32DC092D-7A4A-D095-E57F-77242D164837}"/>
              </a:ext>
            </a:extLst>
          </p:cNvPr>
          <p:cNvSpPr/>
          <p:nvPr/>
        </p:nvSpPr>
        <p:spPr>
          <a:xfrm>
            <a:off x="3878136" y="1733706"/>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F5F3ED-24E5-E5CB-E2E5-458CEEA800EC}"/>
              </a:ext>
            </a:extLst>
          </p:cNvPr>
          <p:cNvSpPr/>
          <p:nvPr/>
        </p:nvSpPr>
        <p:spPr>
          <a:xfrm>
            <a:off x="4133364" y="1990677"/>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B594D4-1693-9964-1670-CA7BA52DA0D2}"/>
              </a:ext>
            </a:extLst>
          </p:cNvPr>
          <p:cNvSpPr/>
          <p:nvPr/>
        </p:nvSpPr>
        <p:spPr>
          <a:xfrm>
            <a:off x="4605125" y="196378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1A64BAE-F4C8-643C-A7CC-F81C245DB650}"/>
              </a:ext>
            </a:extLst>
          </p:cNvPr>
          <p:cNvSpPr/>
          <p:nvPr/>
        </p:nvSpPr>
        <p:spPr>
          <a:xfrm>
            <a:off x="4636502" y="292300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81FF1FE-01B2-B14E-123A-D55AD760BE9F}"/>
              </a:ext>
            </a:extLst>
          </p:cNvPr>
          <p:cNvSpPr/>
          <p:nvPr/>
        </p:nvSpPr>
        <p:spPr>
          <a:xfrm>
            <a:off x="4627538" y="316953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D9B091-4DEB-0DD1-DC55-30F687E7B4FD}"/>
              </a:ext>
            </a:extLst>
          </p:cNvPr>
          <p:cNvSpPr/>
          <p:nvPr/>
        </p:nvSpPr>
        <p:spPr>
          <a:xfrm>
            <a:off x="4600644" y="170380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ACBB4D1-A0B3-A64D-49BF-58962EB1A5D1}"/>
              </a:ext>
            </a:extLst>
          </p:cNvPr>
          <p:cNvSpPr/>
          <p:nvPr/>
        </p:nvSpPr>
        <p:spPr>
          <a:xfrm>
            <a:off x="5380570" y="242994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745FDE6-9E56-C700-8FD8-88B8518D1225}"/>
              </a:ext>
            </a:extLst>
          </p:cNvPr>
          <p:cNvSpPr/>
          <p:nvPr/>
        </p:nvSpPr>
        <p:spPr>
          <a:xfrm>
            <a:off x="3852094" y="246132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1EB8360-1D56-B335-D6B3-DB48F3ED6ADB}"/>
              </a:ext>
            </a:extLst>
          </p:cNvPr>
          <p:cNvSpPr/>
          <p:nvPr/>
        </p:nvSpPr>
        <p:spPr>
          <a:xfrm>
            <a:off x="5143007" y="189654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48AD4B5-2015-9898-DF7B-AFFF84C15A50}"/>
              </a:ext>
            </a:extLst>
          </p:cNvPr>
          <p:cNvSpPr/>
          <p:nvPr/>
        </p:nvSpPr>
        <p:spPr>
          <a:xfrm>
            <a:off x="5169901" y="294541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6841621C-0574-DC18-99CC-0D2C06A88457}"/>
              </a:ext>
            </a:extLst>
          </p:cNvPr>
          <p:cNvSpPr txBox="1"/>
          <p:nvPr/>
        </p:nvSpPr>
        <p:spPr>
          <a:xfrm>
            <a:off x="1038487" y="3775311"/>
            <a:ext cx="1269899" cy="646331"/>
          </a:xfrm>
          <a:prstGeom prst="rect">
            <a:avLst/>
          </a:prstGeom>
          <a:noFill/>
        </p:spPr>
        <p:txBody>
          <a:bodyPr wrap="none" rtlCol="0">
            <a:spAutoFit/>
          </a:bodyPr>
          <a:lstStyle/>
          <a:p>
            <a:pPr algn="ctr"/>
            <a:r>
              <a:rPr lang="en-GB" b="1" dirty="0">
                <a:latin typeface="Century Gothic" panose="020B0502020202020204" pitchFamily="34" charset="0"/>
              </a:rPr>
              <a:t>Metal: Na</a:t>
            </a:r>
          </a:p>
          <a:p>
            <a:pPr algn="ctr"/>
            <a:r>
              <a:rPr lang="en-GB" b="1" dirty="0">
                <a:latin typeface="Century Gothic" panose="020B0502020202020204" pitchFamily="34" charset="0"/>
              </a:rPr>
              <a:t>2,8,1</a:t>
            </a:r>
          </a:p>
        </p:txBody>
      </p:sp>
      <p:sp>
        <p:nvSpPr>
          <p:cNvPr id="29" name="TextBox 28">
            <a:extLst>
              <a:ext uri="{FF2B5EF4-FFF2-40B4-BE49-F238E27FC236}">
                <a16:creationId xmlns:a16="http://schemas.microsoft.com/office/drawing/2014/main" id="{B898518F-0A5B-5894-E638-5A6BFDE4769F}"/>
              </a:ext>
            </a:extLst>
          </p:cNvPr>
          <p:cNvSpPr txBox="1"/>
          <p:nvPr/>
        </p:nvSpPr>
        <p:spPr>
          <a:xfrm>
            <a:off x="3852094" y="3750077"/>
            <a:ext cx="1617751" cy="646331"/>
          </a:xfrm>
          <a:prstGeom prst="rect">
            <a:avLst/>
          </a:prstGeom>
          <a:noFill/>
        </p:spPr>
        <p:txBody>
          <a:bodyPr wrap="none" rtlCol="0">
            <a:spAutoFit/>
          </a:bodyPr>
          <a:lstStyle/>
          <a:p>
            <a:pPr algn="ctr"/>
            <a:r>
              <a:rPr lang="en-GB" b="1" dirty="0">
                <a:latin typeface="Century Gothic" panose="020B0502020202020204" pitchFamily="34" charset="0"/>
              </a:rPr>
              <a:t>Non-metal: F</a:t>
            </a:r>
          </a:p>
          <a:p>
            <a:pPr algn="ctr"/>
            <a:r>
              <a:rPr lang="en-GB" b="1" dirty="0">
                <a:latin typeface="Century Gothic" panose="020B0502020202020204" pitchFamily="34" charset="0"/>
              </a:rPr>
              <a:t>2,7</a:t>
            </a:r>
          </a:p>
        </p:txBody>
      </p:sp>
      <p:sp>
        <p:nvSpPr>
          <p:cNvPr id="30" name="Oval 29">
            <a:extLst>
              <a:ext uri="{FF2B5EF4-FFF2-40B4-BE49-F238E27FC236}">
                <a16:creationId xmlns:a16="http://schemas.microsoft.com/office/drawing/2014/main" id="{27A0C4A4-F17C-D3DC-E6A6-DD6E7F6EECED}"/>
              </a:ext>
            </a:extLst>
          </p:cNvPr>
          <p:cNvSpPr/>
          <p:nvPr/>
        </p:nvSpPr>
        <p:spPr>
          <a:xfrm>
            <a:off x="4036983" y="293616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5" name="Curved Connector 34">
            <a:extLst>
              <a:ext uri="{FF2B5EF4-FFF2-40B4-BE49-F238E27FC236}">
                <a16:creationId xmlns:a16="http://schemas.microsoft.com/office/drawing/2014/main" id="{3B644325-B1EF-B779-AFDE-CA316FA96BA8}"/>
              </a:ext>
            </a:extLst>
          </p:cNvPr>
          <p:cNvCxnSpPr>
            <a:cxnSpLocks/>
            <a:endCxn id="18" idx="1"/>
          </p:cNvCxnSpPr>
          <p:nvPr/>
        </p:nvCxnSpPr>
        <p:spPr>
          <a:xfrm>
            <a:off x="1811352" y="1420522"/>
            <a:ext cx="2291326" cy="528961"/>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18E9D8-BDE2-DACC-BB85-8D957C5BE449}"/>
              </a:ext>
            </a:extLst>
          </p:cNvPr>
          <p:cNvCxnSpPr>
            <a:cxnSpLocks/>
          </p:cNvCxnSpPr>
          <p:nvPr/>
        </p:nvCxnSpPr>
        <p:spPr>
          <a:xfrm flipV="1">
            <a:off x="5799979" y="2426319"/>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FBB22DE-C134-7243-7B95-4EE8581B4832}"/>
              </a:ext>
            </a:extLst>
          </p:cNvPr>
          <p:cNvSpPr/>
          <p:nvPr/>
        </p:nvSpPr>
        <p:spPr>
          <a:xfrm>
            <a:off x="6929397" y="1765533"/>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47F33C1-DEC9-C7E8-01A1-7F93B670D21B}"/>
              </a:ext>
            </a:extLst>
          </p:cNvPr>
          <p:cNvSpPr/>
          <p:nvPr/>
        </p:nvSpPr>
        <p:spPr>
          <a:xfrm>
            <a:off x="7184625" y="2022504"/>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D0DED98-75E5-5557-252D-683C0DE98A58}"/>
              </a:ext>
            </a:extLst>
          </p:cNvPr>
          <p:cNvSpPr txBox="1"/>
          <p:nvPr/>
        </p:nvSpPr>
        <p:spPr>
          <a:xfrm>
            <a:off x="7519718" y="1559641"/>
            <a:ext cx="365806" cy="400110"/>
          </a:xfrm>
          <a:prstGeom prst="rect">
            <a:avLst/>
          </a:prstGeom>
          <a:noFill/>
        </p:spPr>
        <p:txBody>
          <a:bodyPr wrap="none" rtlCol="0">
            <a:spAutoFit/>
          </a:bodyPr>
          <a:lstStyle/>
          <a:p>
            <a:r>
              <a:rPr lang="en-GB" sz="2000" b="1" dirty="0">
                <a:solidFill>
                  <a:srgbClr val="7030A0"/>
                </a:solidFill>
              </a:rPr>
              <a:t>×</a:t>
            </a:r>
          </a:p>
        </p:txBody>
      </p:sp>
      <p:sp>
        <p:nvSpPr>
          <p:cNvPr id="41" name="TextBox 40">
            <a:extLst>
              <a:ext uri="{FF2B5EF4-FFF2-40B4-BE49-F238E27FC236}">
                <a16:creationId xmlns:a16="http://schemas.microsoft.com/office/drawing/2014/main" id="{7C32EB93-E6FB-3B0B-3891-1888DA97BE60}"/>
              </a:ext>
            </a:extLst>
          </p:cNvPr>
          <p:cNvSpPr txBox="1"/>
          <p:nvPr/>
        </p:nvSpPr>
        <p:spPr>
          <a:xfrm>
            <a:off x="7521065" y="1820049"/>
            <a:ext cx="365806" cy="400110"/>
          </a:xfrm>
          <a:prstGeom prst="rect">
            <a:avLst/>
          </a:prstGeom>
          <a:noFill/>
        </p:spPr>
        <p:txBody>
          <a:bodyPr wrap="none" rtlCol="0">
            <a:spAutoFit/>
          </a:bodyPr>
          <a:lstStyle/>
          <a:p>
            <a:r>
              <a:rPr lang="en-GB" sz="2000" b="1" dirty="0">
                <a:solidFill>
                  <a:srgbClr val="7030A0"/>
                </a:solidFill>
              </a:rPr>
              <a:t>×</a:t>
            </a:r>
          </a:p>
        </p:txBody>
      </p:sp>
      <p:sp>
        <p:nvSpPr>
          <p:cNvPr id="42" name="TextBox 41">
            <a:extLst>
              <a:ext uri="{FF2B5EF4-FFF2-40B4-BE49-F238E27FC236}">
                <a16:creationId xmlns:a16="http://schemas.microsoft.com/office/drawing/2014/main" id="{E5764095-46D8-9068-D9FE-449DE21F5ACB}"/>
              </a:ext>
            </a:extLst>
          </p:cNvPr>
          <p:cNvSpPr txBox="1"/>
          <p:nvPr/>
        </p:nvSpPr>
        <p:spPr>
          <a:xfrm>
            <a:off x="7523251" y="2781671"/>
            <a:ext cx="365806" cy="400110"/>
          </a:xfrm>
          <a:prstGeom prst="rect">
            <a:avLst/>
          </a:prstGeom>
          <a:noFill/>
        </p:spPr>
        <p:txBody>
          <a:bodyPr wrap="none" rtlCol="0">
            <a:spAutoFit/>
          </a:bodyPr>
          <a:lstStyle/>
          <a:p>
            <a:r>
              <a:rPr lang="en-GB" sz="2000" b="1" dirty="0">
                <a:solidFill>
                  <a:srgbClr val="7030A0"/>
                </a:solidFill>
              </a:rPr>
              <a:t>×</a:t>
            </a:r>
          </a:p>
        </p:txBody>
      </p:sp>
      <p:sp>
        <p:nvSpPr>
          <p:cNvPr id="43" name="TextBox 42">
            <a:extLst>
              <a:ext uri="{FF2B5EF4-FFF2-40B4-BE49-F238E27FC236}">
                <a16:creationId xmlns:a16="http://schemas.microsoft.com/office/drawing/2014/main" id="{E4D7C3D4-97FE-1654-D044-6DC714A80B61}"/>
              </a:ext>
            </a:extLst>
          </p:cNvPr>
          <p:cNvSpPr txBox="1"/>
          <p:nvPr/>
        </p:nvSpPr>
        <p:spPr>
          <a:xfrm>
            <a:off x="7526544" y="3041298"/>
            <a:ext cx="365806" cy="400110"/>
          </a:xfrm>
          <a:prstGeom prst="rect">
            <a:avLst/>
          </a:prstGeom>
          <a:noFill/>
        </p:spPr>
        <p:txBody>
          <a:bodyPr wrap="none" rtlCol="0">
            <a:spAutoFit/>
          </a:bodyPr>
          <a:lstStyle/>
          <a:p>
            <a:r>
              <a:rPr lang="en-GB" sz="2000" b="1" dirty="0">
                <a:solidFill>
                  <a:srgbClr val="7030A0"/>
                </a:solidFill>
              </a:rPr>
              <a:t>×</a:t>
            </a:r>
          </a:p>
        </p:txBody>
      </p:sp>
      <p:sp>
        <p:nvSpPr>
          <p:cNvPr id="44" name="TextBox 43">
            <a:extLst>
              <a:ext uri="{FF2B5EF4-FFF2-40B4-BE49-F238E27FC236}">
                <a16:creationId xmlns:a16="http://schemas.microsoft.com/office/drawing/2014/main" id="{18DD50D4-07F9-C904-F713-A8906915D298}"/>
              </a:ext>
            </a:extLst>
          </p:cNvPr>
          <p:cNvSpPr txBox="1"/>
          <p:nvPr/>
        </p:nvSpPr>
        <p:spPr>
          <a:xfrm>
            <a:off x="6765563" y="2310574"/>
            <a:ext cx="365806" cy="400110"/>
          </a:xfrm>
          <a:prstGeom prst="rect">
            <a:avLst/>
          </a:prstGeom>
          <a:noFill/>
        </p:spPr>
        <p:txBody>
          <a:bodyPr wrap="none" rtlCol="0">
            <a:spAutoFit/>
          </a:bodyPr>
          <a:lstStyle/>
          <a:p>
            <a:r>
              <a:rPr lang="en-GB" sz="2000" b="1" dirty="0">
                <a:solidFill>
                  <a:srgbClr val="7030A0"/>
                </a:solidFill>
              </a:rPr>
              <a:t>×</a:t>
            </a:r>
          </a:p>
        </p:txBody>
      </p:sp>
      <p:sp>
        <p:nvSpPr>
          <p:cNvPr id="45" name="TextBox 44">
            <a:extLst>
              <a:ext uri="{FF2B5EF4-FFF2-40B4-BE49-F238E27FC236}">
                <a16:creationId xmlns:a16="http://schemas.microsoft.com/office/drawing/2014/main" id="{88DDA477-DCC3-FBDA-77E2-F7D368CF765D}"/>
              </a:ext>
            </a:extLst>
          </p:cNvPr>
          <p:cNvSpPr txBox="1"/>
          <p:nvPr/>
        </p:nvSpPr>
        <p:spPr>
          <a:xfrm>
            <a:off x="8290404" y="2297579"/>
            <a:ext cx="365806" cy="400110"/>
          </a:xfrm>
          <a:prstGeom prst="rect">
            <a:avLst/>
          </a:prstGeom>
          <a:noFill/>
        </p:spPr>
        <p:txBody>
          <a:bodyPr wrap="none" rtlCol="0">
            <a:spAutoFit/>
          </a:bodyPr>
          <a:lstStyle/>
          <a:p>
            <a:r>
              <a:rPr lang="en-GB" sz="2000" b="1" dirty="0">
                <a:solidFill>
                  <a:srgbClr val="7030A0"/>
                </a:solidFill>
              </a:rPr>
              <a:t>×</a:t>
            </a:r>
          </a:p>
        </p:txBody>
      </p:sp>
      <p:sp>
        <p:nvSpPr>
          <p:cNvPr id="46" name="TextBox 45">
            <a:extLst>
              <a:ext uri="{FF2B5EF4-FFF2-40B4-BE49-F238E27FC236}">
                <a16:creationId xmlns:a16="http://schemas.microsoft.com/office/drawing/2014/main" id="{2EEAFC83-A1E0-50B6-CF24-46D047822916}"/>
              </a:ext>
            </a:extLst>
          </p:cNvPr>
          <p:cNvSpPr txBox="1"/>
          <p:nvPr/>
        </p:nvSpPr>
        <p:spPr>
          <a:xfrm>
            <a:off x="6935796" y="1801946"/>
            <a:ext cx="365806" cy="400110"/>
          </a:xfrm>
          <a:prstGeom prst="rect">
            <a:avLst/>
          </a:prstGeom>
          <a:noFill/>
        </p:spPr>
        <p:txBody>
          <a:bodyPr wrap="none" rtlCol="0">
            <a:spAutoFit/>
          </a:bodyPr>
          <a:lstStyle/>
          <a:p>
            <a:r>
              <a:rPr lang="en-GB" sz="2000" b="1" dirty="0">
                <a:solidFill>
                  <a:srgbClr val="7030A0"/>
                </a:solidFill>
              </a:rPr>
              <a:t>×</a:t>
            </a:r>
          </a:p>
        </p:txBody>
      </p:sp>
      <p:sp>
        <p:nvSpPr>
          <p:cNvPr id="47" name="TextBox 46">
            <a:extLst>
              <a:ext uri="{FF2B5EF4-FFF2-40B4-BE49-F238E27FC236}">
                <a16:creationId xmlns:a16="http://schemas.microsoft.com/office/drawing/2014/main" id="{AC22A439-5165-7E7D-6478-92A3283F2DFA}"/>
              </a:ext>
            </a:extLst>
          </p:cNvPr>
          <p:cNvSpPr txBox="1"/>
          <p:nvPr/>
        </p:nvSpPr>
        <p:spPr>
          <a:xfrm>
            <a:off x="8097132" y="1779905"/>
            <a:ext cx="365806" cy="400110"/>
          </a:xfrm>
          <a:prstGeom prst="rect">
            <a:avLst/>
          </a:prstGeom>
          <a:noFill/>
        </p:spPr>
        <p:txBody>
          <a:bodyPr wrap="none" rtlCol="0">
            <a:spAutoFit/>
          </a:bodyPr>
          <a:lstStyle/>
          <a:p>
            <a:r>
              <a:rPr lang="en-GB" sz="2000" b="1" dirty="0">
                <a:solidFill>
                  <a:srgbClr val="7030A0"/>
                </a:solidFill>
              </a:rPr>
              <a:t>×</a:t>
            </a:r>
          </a:p>
        </p:txBody>
      </p:sp>
      <p:sp>
        <p:nvSpPr>
          <p:cNvPr id="48" name="TextBox 47">
            <a:extLst>
              <a:ext uri="{FF2B5EF4-FFF2-40B4-BE49-F238E27FC236}">
                <a16:creationId xmlns:a16="http://schemas.microsoft.com/office/drawing/2014/main" id="{7A4E08D5-62FC-791B-8C97-2CB482D9EAFB}"/>
              </a:ext>
            </a:extLst>
          </p:cNvPr>
          <p:cNvSpPr txBox="1"/>
          <p:nvPr/>
        </p:nvSpPr>
        <p:spPr>
          <a:xfrm>
            <a:off x="6958796" y="2804384"/>
            <a:ext cx="365806" cy="400110"/>
          </a:xfrm>
          <a:prstGeom prst="rect">
            <a:avLst/>
          </a:prstGeom>
          <a:noFill/>
        </p:spPr>
        <p:txBody>
          <a:bodyPr wrap="none" rtlCol="0">
            <a:spAutoFit/>
          </a:bodyPr>
          <a:lstStyle/>
          <a:p>
            <a:r>
              <a:rPr lang="en-GB" sz="2000" b="1" dirty="0">
                <a:solidFill>
                  <a:srgbClr val="7030A0"/>
                </a:solidFill>
              </a:rPr>
              <a:t>×</a:t>
            </a:r>
          </a:p>
        </p:txBody>
      </p:sp>
      <p:sp>
        <p:nvSpPr>
          <p:cNvPr id="49" name="TextBox 48">
            <a:extLst>
              <a:ext uri="{FF2B5EF4-FFF2-40B4-BE49-F238E27FC236}">
                <a16:creationId xmlns:a16="http://schemas.microsoft.com/office/drawing/2014/main" id="{8610FE06-7A9D-A5DF-6DA7-DCEA3BBF319B}"/>
              </a:ext>
            </a:extLst>
          </p:cNvPr>
          <p:cNvSpPr txBox="1"/>
          <p:nvPr/>
        </p:nvSpPr>
        <p:spPr>
          <a:xfrm>
            <a:off x="8079970" y="2794021"/>
            <a:ext cx="365806" cy="400110"/>
          </a:xfrm>
          <a:prstGeom prst="rect">
            <a:avLst/>
          </a:prstGeom>
          <a:noFill/>
        </p:spPr>
        <p:txBody>
          <a:bodyPr wrap="none" rtlCol="0">
            <a:spAutoFit/>
          </a:bodyPr>
          <a:lstStyle/>
          <a:p>
            <a:r>
              <a:rPr lang="en-GB" sz="2000" b="1" dirty="0">
                <a:solidFill>
                  <a:srgbClr val="7030A0"/>
                </a:solidFill>
              </a:rPr>
              <a:t>×</a:t>
            </a:r>
          </a:p>
        </p:txBody>
      </p:sp>
      <p:sp>
        <p:nvSpPr>
          <p:cNvPr id="50" name="Left Bracket 49">
            <a:extLst>
              <a:ext uri="{FF2B5EF4-FFF2-40B4-BE49-F238E27FC236}">
                <a16:creationId xmlns:a16="http://schemas.microsoft.com/office/drawing/2014/main" id="{D9789EE6-7135-FEFF-E6A0-30F10F4E16CF}"/>
              </a:ext>
            </a:extLst>
          </p:cNvPr>
          <p:cNvSpPr/>
          <p:nvPr/>
        </p:nvSpPr>
        <p:spPr>
          <a:xfrm>
            <a:off x="6744195" y="1725798"/>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1" name="Right Bracket 50">
            <a:extLst>
              <a:ext uri="{FF2B5EF4-FFF2-40B4-BE49-F238E27FC236}">
                <a16:creationId xmlns:a16="http://schemas.microsoft.com/office/drawing/2014/main" id="{92E00CF1-D206-1AEC-3C55-7D02900C0DEB}"/>
              </a:ext>
            </a:extLst>
          </p:cNvPr>
          <p:cNvSpPr/>
          <p:nvPr/>
        </p:nvSpPr>
        <p:spPr>
          <a:xfrm>
            <a:off x="8373242" y="1725799"/>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2" name="Rectangle 51">
            <a:extLst>
              <a:ext uri="{FF2B5EF4-FFF2-40B4-BE49-F238E27FC236}">
                <a16:creationId xmlns:a16="http://schemas.microsoft.com/office/drawing/2014/main" id="{AD456DB7-327D-4178-4C32-6D73CF2DB616}"/>
              </a:ext>
            </a:extLst>
          </p:cNvPr>
          <p:cNvSpPr/>
          <p:nvPr/>
        </p:nvSpPr>
        <p:spPr>
          <a:xfrm>
            <a:off x="7397465" y="3527088"/>
            <a:ext cx="739305" cy="461665"/>
          </a:xfrm>
          <a:prstGeom prst="rect">
            <a:avLst/>
          </a:prstGeom>
        </p:spPr>
        <p:txBody>
          <a:bodyPr wrap="none">
            <a:spAutoFit/>
          </a:bodyPr>
          <a:lstStyle/>
          <a:p>
            <a:r>
              <a:rPr lang="en-GB" sz="2400" b="1" dirty="0">
                <a:latin typeface="Century Gothic" panose="020B0502020202020204" pitchFamily="34" charset="0"/>
              </a:rPr>
              <a:t>Na</a:t>
            </a:r>
            <a:r>
              <a:rPr lang="en-GB" sz="2400" b="1" baseline="30000" dirty="0">
                <a:latin typeface="Century Gothic" panose="020B0502020202020204" pitchFamily="34" charset="0"/>
              </a:rPr>
              <a:t>+</a:t>
            </a:r>
            <a:endParaRPr lang="en-GB" sz="2400" b="1" dirty="0"/>
          </a:p>
        </p:txBody>
      </p:sp>
      <p:sp>
        <p:nvSpPr>
          <p:cNvPr id="53" name="Left Bracket 52">
            <a:extLst>
              <a:ext uri="{FF2B5EF4-FFF2-40B4-BE49-F238E27FC236}">
                <a16:creationId xmlns:a16="http://schemas.microsoft.com/office/drawing/2014/main" id="{70F94CF0-C08F-A6D6-FAE2-12E60B10CBE1}"/>
              </a:ext>
            </a:extLst>
          </p:cNvPr>
          <p:cNvSpPr/>
          <p:nvPr/>
        </p:nvSpPr>
        <p:spPr>
          <a:xfrm>
            <a:off x="9302196" y="1712625"/>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4" name="Right Bracket 53">
            <a:extLst>
              <a:ext uri="{FF2B5EF4-FFF2-40B4-BE49-F238E27FC236}">
                <a16:creationId xmlns:a16="http://schemas.microsoft.com/office/drawing/2014/main" id="{05DC4B8C-1EC0-7777-E20A-E3A143C28247}"/>
              </a:ext>
            </a:extLst>
          </p:cNvPr>
          <p:cNvSpPr/>
          <p:nvPr/>
        </p:nvSpPr>
        <p:spPr>
          <a:xfrm>
            <a:off x="10849364" y="1733706"/>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5" name="TextBox 54">
            <a:extLst>
              <a:ext uri="{FF2B5EF4-FFF2-40B4-BE49-F238E27FC236}">
                <a16:creationId xmlns:a16="http://schemas.microsoft.com/office/drawing/2014/main" id="{8E6B8638-D2BC-CAEC-B3B0-31466236E9A6}"/>
              </a:ext>
            </a:extLst>
          </p:cNvPr>
          <p:cNvSpPr txBox="1"/>
          <p:nvPr/>
        </p:nvSpPr>
        <p:spPr>
          <a:xfrm>
            <a:off x="11023632" y="1339214"/>
            <a:ext cx="33534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56" name="Oval 55">
            <a:extLst>
              <a:ext uri="{FF2B5EF4-FFF2-40B4-BE49-F238E27FC236}">
                <a16:creationId xmlns:a16="http://schemas.microsoft.com/office/drawing/2014/main" id="{912E4D5A-5740-E7B5-1D94-CB951FD90911}"/>
              </a:ext>
            </a:extLst>
          </p:cNvPr>
          <p:cNvSpPr/>
          <p:nvPr/>
        </p:nvSpPr>
        <p:spPr>
          <a:xfrm>
            <a:off x="9418734" y="1786456"/>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E0C39AE-0AA0-326F-64AD-9CBDF4B094DA}"/>
              </a:ext>
            </a:extLst>
          </p:cNvPr>
          <p:cNvSpPr/>
          <p:nvPr/>
        </p:nvSpPr>
        <p:spPr>
          <a:xfrm>
            <a:off x="9673962" y="2043427"/>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46A9D9F-B78E-7B65-021C-28FAD3893F44}"/>
              </a:ext>
            </a:extLst>
          </p:cNvPr>
          <p:cNvSpPr/>
          <p:nvPr/>
        </p:nvSpPr>
        <p:spPr>
          <a:xfrm>
            <a:off x="10145723" y="201653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44395BA6-A721-EB19-20BE-43B16591DF1D}"/>
              </a:ext>
            </a:extLst>
          </p:cNvPr>
          <p:cNvSpPr/>
          <p:nvPr/>
        </p:nvSpPr>
        <p:spPr>
          <a:xfrm>
            <a:off x="10177100" y="297575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72E5F02B-9A0D-34F2-FD35-377BF24FE528}"/>
              </a:ext>
            </a:extLst>
          </p:cNvPr>
          <p:cNvSpPr/>
          <p:nvPr/>
        </p:nvSpPr>
        <p:spPr>
          <a:xfrm>
            <a:off x="10168136" y="322228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CA7A9D27-70F9-06AE-4819-1F06F0EF3E19}"/>
              </a:ext>
            </a:extLst>
          </p:cNvPr>
          <p:cNvSpPr/>
          <p:nvPr/>
        </p:nvSpPr>
        <p:spPr>
          <a:xfrm>
            <a:off x="10141242" y="175655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E0B2F4D8-70F4-A6E7-3CEA-09B72D539F92}"/>
              </a:ext>
            </a:extLst>
          </p:cNvPr>
          <p:cNvSpPr/>
          <p:nvPr/>
        </p:nvSpPr>
        <p:spPr>
          <a:xfrm>
            <a:off x="10921168" y="248269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20FF579-52D8-EEB8-51AD-C1073E78ACFE}"/>
              </a:ext>
            </a:extLst>
          </p:cNvPr>
          <p:cNvSpPr/>
          <p:nvPr/>
        </p:nvSpPr>
        <p:spPr>
          <a:xfrm>
            <a:off x="9392692" y="251407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CA9E297E-2AF8-8670-02F4-87198DBA12B9}"/>
              </a:ext>
            </a:extLst>
          </p:cNvPr>
          <p:cNvSpPr/>
          <p:nvPr/>
        </p:nvSpPr>
        <p:spPr>
          <a:xfrm>
            <a:off x="10683605" y="194929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27E83A97-B342-CE6C-B3B6-D4DF52243E16}"/>
              </a:ext>
            </a:extLst>
          </p:cNvPr>
          <p:cNvSpPr/>
          <p:nvPr/>
        </p:nvSpPr>
        <p:spPr>
          <a:xfrm>
            <a:off x="10710499" y="299816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2A45E506-4521-8CB0-5D1F-448DE8FBDC24}"/>
              </a:ext>
            </a:extLst>
          </p:cNvPr>
          <p:cNvSpPr txBox="1"/>
          <p:nvPr/>
        </p:nvSpPr>
        <p:spPr>
          <a:xfrm>
            <a:off x="9415441" y="1856818"/>
            <a:ext cx="365806" cy="400110"/>
          </a:xfrm>
          <a:prstGeom prst="rect">
            <a:avLst/>
          </a:prstGeom>
          <a:noFill/>
        </p:spPr>
        <p:txBody>
          <a:bodyPr wrap="none" rtlCol="0">
            <a:spAutoFit/>
          </a:bodyPr>
          <a:lstStyle/>
          <a:p>
            <a:r>
              <a:rPr lang="en-GB" sz="2000" b="1" dirty="0">
                <a:solidFill>
                  <a:srgbClr val="7030A0"/>
                </a:solidFill>
              </a:rPr>
              <a:t>×</a:t>
            </a:r>
          </a:p>
        </p:txBody>
      </p:sp>
      <p:sp>
        <p:nvSpPr>
          <p:cNvPr id="68" name="TextBox 67">
            <a:extLst>
              <a:ext uri="{FF2B5EF4-FFF2-40B4-BE49-F238E27FC236}">
                <a16:creationId xmlns:a16="http://schemas.microsoft.com/office/drawing/2014/main" id="{03E866A3-BA6C-B1B6-EC06-1BF0286C5C8A}"/>
              </a:ext>
            </a:extLst>
          </p:cNvPr>
          <p:cNvSpPr txBox="1"/>
          <p:nvPr/>
        </p:nvSpPr>
        <p:spPr>
          <a:xfrm>
            <a:off x="8514649" y="1364445"/>
            <a:ext cx="39946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69" name="Rectangle 68">
            <a:extLst>
              <a:ext uri="{FF2B5EF4-FFF2-40B4-BE49-F238E27FC236}">
                <a16:creationId xmlns:a16="http://schemas.microsoft.com/office/drawing/2014/main" id="{3868AF7C-E87B-AD9D-B20A-50C886EEA9FD}"/>
              </a:ext>
            </a:extLst>
          </p:cNvPr>
          <p:cNvSpPr/>
          <p:nvPr/>
        </p:nvSpPr>
        <p:spPr>
          <a:xfrm>
            <a:off x="9874682" y="3490337"/>
            <a:ext cx="418704" cy="461665"/>
          </a:xfrm>
          <a:prstGeom prst="rect">
            <a:avLst/>
          </a:prstGeom>
        </p:spPr>
        <p:txBody>
          <a:bodyPr wrap="none">
            <a:spAutoFit/>
          </a:bodyPr>
          <a:lstStyle/>
          <a:p>
            <a:r>
              <a:rPr lang="en-GB" sz="2400" b="1" dirty="0">
                <a:latin typeface="Century Gothic" panose="020B0502020202020204" pitchFamily="34" charset="0"/>
              </a:rPr>
              <a:t>F</a:t>
            </a:r>
            <a:r>
              <a:rPr lang="en-GB" sz="2400" b="1" baseline="30000" dirty="0">
                <a:latin typeface="Century Gothic" panose="020B0502020202020204" pitchFamily="34" charset="0"/>
              </a:rPr>
              <a:t>-</a:t>
            </a:r>
            <a:endParaRPr lang="en-GB" sz="2400" b="1" dirty="0"/>
          </a:p>
        </p:txBody>
      </p:sp>
      <p:sp>
        <p:nvSpPr>
          <p:cNvPr id="70" name="Oval 69">
            <a:extLst>
              <a:ext uri="{FF2B5EF4-FFF2-40B4-BE49-F238E27FC236}">
                <a16:creationId xmlns:a16="http://schemas.microsoft.com/office/drawing/2014/main" id="{8A96E4EB-A088-1209-3F73-4AFBB5EC897D}"/>
              </a:ext>
            </a:extLst>
          </p:cNvPr>
          <p:cNvSpPr/>
          <p:nvPr/>
        </p:nvSpPr>
        <p:spPr>
          <a:xfrm>
            <a:off x="9620441" y="300319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FD0CE5E6-05B9-C43F-0A07-F46BDF51ABB1}"/>
              </a:ext>
            </a:extLst>
          </p:cNvPr>
          <p:cNvSpPr/>
          <p:nvPr/>
        </p:nvSpPr>
        <p:spPr>
          <a:xfrm>
            <a:off x="427538" y="4560882"/>
            <a:ext cx="10931442" cy="769441"/>
          </a:xfrm>
          <a:prstGeom prst="rect">
            <a:avLst/>
          </a:prstGeom>
        </p:spPr>
        <p:txBody>
          <a:bodyPr wrap="square">
            <a:spAutoFit/>
          </a:bodyPr>
          <a:lstStyle/>
          <a:p>
            <a:pPr marL="342900" indent="-342900">
              <a:buFont typeface="Arial" panose="020B0604020202020204" pitchFamily="34" charset="0"/>
              <a:buChar char="•"/>
            </a:pPr>
            <a:r>
              <a:rPr lang="en-GB" sz="2200" dirty="0">
                <a:latin typeface="Century Gothic" panose="020B0502020202020204" pitchFamily="34" charset="0"/>
              </a:rPr>
              <a:t>The sodium atom </a:t>
            </a:r>
            <a:r>
              <a:rPr lang="en-GB" sz="2200" b="1" dirty="0">
                <a:latin typeface="Century Gothic" panose="020B0502020202020204" pitchFamily="34" charset="0"/>
              </a:rPr>
              <a:t>loses</a:t>
            </a:r>
            <a:r>
              <a:rPr lang="en-GB" sz="2200" dirty="0">
                <a:latin typeface="Century Gothic" panose="020B0502020202020204" pitchFamily="34" charset="0"/>
              </a:rPr>
              <a:t> an electron and becomes a positively charged ion (Na</a:t>
            </a:r>
            <a:r>
              <a:rPr lang="en-GB" sz="2200" baseline="30000" dirty="0">
                <a:latin typeface="Century Gothic" panose="020B0502020202020204" pitchFamily="34" charset="0"/>
              </a:rPr>
              <a:t>+</a:t>
            </a:r>
            <a:r>
              <a:rPr lang="en-GB" sz="2200" dirty="0">
                <a:latin typeface="Century Gothic" panose="020B0502020202020204" pitchFamily="34" charset="0"/>
              </a:rPr>
              <a:t>)</a:t>
            </a:r>
          </a:p>
        </p:txBody>
      </p:sp>
      <p:sp>
        <p:nvSpPr>
          <p:cNvPr id="93" name="TextBox 92">
            <a:extLst>
              <a:ext uri="{FF2B5EF4-FFF2-40B4-BE49-F238E27FC236}">
                <a16:creationId xmlns:a16="http://schemas.microsoft.com/office/drawing/2014/main" id="{A245B7CA-E23C-8FF1-0DA8-966C89786296}"/>
              </a:ext>
            </a:extLst>
          </p:cNvPr>
          <p:cNvSpPr txBox="1"/>
          <p:nvPr/>
        </p:nvSpPr>
        <p:spPr>
          <a:xfrm>
            <a:off x="8608170" y="4005858"/>
            <a:ext cx="763351" cy="461665"/>
          </a:xfrm>
          <a:prstGeom prst="rect">
            <a:avLst/>
          </a:prstGeom>
          <a:noFill/>
        </p:spPr>
        <p:txBody>
          <a:bodyPr wrap="none" rtlCol="0">
            <a:spAutoFit/>
          </a:bodyPr>
          <a:lstStyle/>
          <a:p>
            <a:r>
              <a:rPr lang="en-GB" sz="2400" b="1" dirty="0">
                <a:latin typeface="Century Gothic" panose="020B0502020202020204" pitchFamily="34" charset="0"/>
              </a:rPr>
              <a:t>NaF</a:t>
            </a:r>
          </a:p>
        </p:txBody>
      </p:sp>
      <p:cxnSp>
        <p:nvCxnSpPr>
          <p:cNvPr id="94" name="Straight Arrow Connector 93">
            <a:extLst>
              <a:ext uri="{FF2B5EF4-FFF2-40B4-BE49-F238E27FC236}">
                <a16:creationId xmlns:a16="http://schemas.microsoft.com/office/drawing/2014/main" id="{E17CF1EE-DDD6-DFC1-628B-4A77473BB5D7}"/>
              </a:ext>
            </a:extLst>
          </p:cNvPr>
          <p:cNvCxnSpPr>
            <a:cxnSpLocks/>
          </p:cNvCxnSpPr>
          <p:nvPr/>
        </p:nvCxnSpPr>
        <p:spPr>
          <a:xfrm>
            <a:off x="8054056" y="3926384"/>
            <a:ext cx="491743" cy="18153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C9A2CD9-80A3-F217-5570-517762E19FFE}"/>
              </a:ext>
            </a:extLst>
          </p:cNvPr>
          <p:cNvCxnSpPr>
            <a:cxnSpLocks/>
          </p:cNvCxnSpPr>
          <p:nvPr/>
        </p:nvCxnSpPr>
        <p:spPr>
          <a:xfrm flipH="1">
            <a:off x="9402091" y="3865844"/>
            <a:ext cx="348743" cy="27485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BFFE917-00AD-71AD-3E55-28FCD2125870}"/>
              </a:ext>
            </a:extLst>
          </p:cNvPr>
          <p:cNvSpPr txBox="1"/>
          <p:nvPr/>
        </p:nvSpPr>
        <p:spPr>
          <a:xfrm>
            <a:off x="427538" y="914189"/>
            <a:ext cx="6197530" cy="461665"/>
          </a:xfrm>
          <a:prstGeom prst="rect">
            <a:avLst/>
          </a:prstGeom>
          <a:noFill/>
        </p:spPr>
        <p:txBody>
          <a:bodyPr wrap="none" rtlCol="0">
            <a:spAutoFit/>
          </a:bodyPr>
          <a:lstStyle/>
          <a:p>
            <a:r>
              <a:rPr lang="en-GB" sz="2400" dirty="0">
                <a:latin typeface="Century Gothic" panose="020B0502020202020204" pitchFamily="34" charset="0"/>
              </a:rPr>
              <a:t>Describe the bonding in sodium fluoride.</a:t>
            </a:r>
          </a:p>
        </p:txBody>
      </p:sp>
      <p:sp>
        <p:nvSpPr>
          <p:cNvPr id="86" name="Rectangle 85">
            <a:extLst>
              <a:ext uri="{FF2B5EF4-FFF2-40B4-BE49-F238E27FC236}">
                <a16:creationId xmlns:a16="http://schemas.microsoft.com/office/drawing/2014/main" id="{3FBB93D3-2075-AE8C-9DFB-D58ECEDDD4E5}"/>
              </a:ext>
            </a:extLst>
          </p:cNvPr>
          <p:cNvSpPr/>
          <p:nvPr/>
        </p:nvSpPr>
        <p:spPr>
          <a:xfrm>
            <a:off x="384279" y="5336409"/>
            <a:ext cx="10931442" cy="769441"/>
          </a:xfrm>
          <a:prstGeom prst="rect">
            <a:avLst/>
          </a:prstGeom>
        </p:spPr>
        <p:txBody>
          <a:bodyPr wrap="square">
            <a:spAutoFit/>
          </a:bodyPr>
          <a:lstStyle/>
          <a:p>
            <a:pPr marL="342900" indent="-342900">
              <a:buFont typeface="Arial" panose="020B0604020202020204" pitchFamily="34" charset="0"/>
              <a:buChar char="•"/>
            </a:pPr>
            <a:r>
              <a:rPr lang="en-GB" sz="2200" dirty="0">
                <a:latin typeface="Century Gothic" panose="020B0502020202020204" pitchFamily="34" charset="0"/>
              </a:rPr>
              <a:t>The fluorine atom </a:t>
            </a:r>
            <a:r>
              <a:rPr lang="en-GB" sz="2200" b="1" dirty="0">
                <a:latin typeface="Century Gothic" panose="020B0502020202020204" pitchFamily="34" charset="0"/>
              </a:rPr>
              <a:t>gains</a:t>
            </a:r>
            <a:r>
              <a:rPr lang="en-GB" sz="2200" dirty="0">
                <a:latin typeface="Century Gothic" panose="020B0502020202020204" pitchFamily="34" charset="0"/>
              </a:rPr>
              <a:t> an electron and becomes a negatively charged ion (F</a:t>
            </a:r>
            <a:r>
              <a:rPr lang="en-GB" sz="2200" baseline="30000" dirty="0">
                <a:latin typeface="Century Gothic" panose="020B0502020202020204" pitchFamily="34" charset="0"/>
              </a:rPr>
              <a:t>-</a:t>
            </a:r>
            <a:r>
              <a:rPr lang="en-GB" sz="2200" dirty="0">
                <a:latin typeface="Century Gothic" panose="020B0502020202020204" pitchFamily="34" charset="0"/>
              </a:rPr>
              <a:t>)</a:t>
            </a:r>
          </a:p>
        </p:txBody>
      </p:sp>
      <p:sp>
        <p:nvSpPr>
          <p:cNvPr id="87" name="Rectangle 86">
            <a:extLst>
              <a:ext uri="{FF2B5EF4-FFF2-40B4-BE49-F238E27FC236}">
                <a16:creationId xmlns:a16="http://schemas.microsoft.com/office/drawing/2014/main" id="{DA045059-D6DE-869E-6128-C49B5F226A87}"/>
              </a:ext>
            </a:extLst>
          </p:cNvPr>
          <p:cNvSpPr/>
          <p:nvPr/>
        </p:nvSpPr>
        <p:spPr>
          <a:xfrm>
            <a:off x="371635" y="6127876"/>
            <a:ext cx="10931442" cy="769441"/>
          </a:xfrm>
          <a:prstGeom prst="rect">
            <a:avLst/>
          </a:prstGeom>
        </p:spPr>
        <p:txBody>
          <a:bodyPr wrap="square">
            <a:spAutoFit/>
          </a:bodyPr>
          <a:lstStyle/>
          <a:p>
            <a:pPr marL="342900" indent="-342900">
              <a:buFont typeface="Arial" panose="020B0604020202020204" pitchFamily="34" charset="0"/>
              <a:buChar char="•"/>
            </a:pPr>
            <a:r>
              <a:rPr lang="en-GB" sz="2200" dirty="0">
                <a:latin typeface="Century Gothic" panose="020B0502020202020204" pitchFamily="34" charset="0"/>
              </a:rPr>
              <a:t>The oppositely charged ions are held together by strong electrostatic forces of attraction</a:t>
            </a:r>
          </a:p>
        </p:txBody>
      </p:sp>
    </p:spTree>
    <p:extLst>
      <p:ext uri="{BB962C8B-B14F-4D97-AF65-F5344CB8AC3E}">
        <p14:creationId xmlns:p14="http://schemas.microsoft.com/office/powerpoint/2010/main" val="157360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fade">
                                      <p:cBhvr>
                                        <p:cTn id="54" dur="500"/>
                                        <p:tgtEl>
                                          <p:spTgt spid="1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fade">
                                      <p:cBhvr>
                                        <p:cTn id="63" dur="500"/>
                                        <p:tgtEl>
                                          <p:spTgt spid="2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90"/>
                                        </p:tgtEl>
                                        <p:attrNameLst>
                                          <p:attrName>style.visibility</p:attrName>
                                        </p:attrNameLst>
                                      </p:cBhvr>
                                      <p:to>
                                        <p:strVal val="visible"/>
                                      </p:to>
                                    </p:set>
                                    <p:animEffect transition="in" filter="fade">
                                      <p:cBhvr>
                                        <p:cTn id="92" dur="500"/>
                                        <p:tgtEl>
                                          <p:spTgt spid="90"/>
                                        </p:tgtEl>
                                      </p:cBhvr>
                                    </p:animEffect>
                                  </p:childTnLst>
                                </p:cTn>
                              </p:par>
                              <p:par>
                                <p:cTn id="93" presetID="10" presetClass="entr" presetSubtype="0" fill="hold" nodeType="withEffect">
                                  <p:stCondLst>
                                    <p:cond delay="0"/>
                                  </p:stCondLst>
                                  <p:childTnLst>
                                    <p:set>
                                      <p:cBhvr>
                                        <p:cTn id="94" dur="1" fill="hold">
                                          <p:stCondLst>
                                            <p:cond delay="0"/>
                                          </p:stCondLst>
                                        </p:cTn>
                                        <p:tgtEl>
                                          <p:spTgt spid="35"/>
                                        </p:tgtEl>
                                        <p:attrNameLst>
                                          <p:attrName>style.visibility</p:attrName>
                                        </p:attrNameLst>
                                      </p:cBhvr>
                                      <p:to>
                                        <p:strVal val="visible"/>
                                      </p:to>
                                    </p:set>
                                    <p:animEffect transition="in" filter="fade">
                                      <p:cBhvr>
                                        <p:cTn id="95" dur="500"/>
                                        <p:tgtEl>
                                          <p:spTgt spid="35"/>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37"/>
                                        </p:tgtEl>
                                        <p:attrNameLst>
                                          <p:attrName>style.visibility</p:attrName>
                                        </p:attrNameLst>
                                      </p:cBhvr>
                                      <p:to>
                                        <p:strVal val="visible"/>
                                      </p:to>
                                    </p:set>
                                    <p:animEffect transition="in" filter="fade">
                                      <p:cBhvr>
                                        <p:cTn id="100" dur="500"/>
                                        <p:tgtEl>
                                          <p:spTgt spid="3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500"/>
                                        <p:tgtEl>
                                          <p:spTgt spid="38"/>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fade">
                                      <p:cBhvr>
                                        <p:cTn id="108" dur="500"/>
                                        <p:tgtEl>
                                          <p:spTgt spid="3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0"/>
                                        </p:tgtEl>
                                        <p:attrNameLst>
                                          <p:attrName>style.visibility</p:attrName>
                                        </p:attrNameLst>
                                      </p:cBhvr>
                                      <p:to>
                                        <p:strVal val="visible"/>
                                      </p:to>
                                    </p:set>
                                    <p:animEffect transition="in" filter="fade">
                                      <p:cBhvr>
                                        <p:cTn id="111" dur="500"/>
                                        <p:tgtEl>
                                          <p:spTgt spid="4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transition="in" filter="fade">
                                      <p:cBhvr>
                                        <p:cTn id="117" dur="500"/>
                                        <p:tgtEl>
                                          <p:spTgt spid="42"/>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3"/>
                                        </p:tgtEl>
                                        <p:attrNameLst>
                                          <p:attrName>style.visibility</p:attrName>
                                        </p:attrNameLst>
                                      </p:cBhvr>
                                      <p:to>
                                        <p:strVal val="visible"/>
                                      </p:to>
                                    </p:set>
                                    <p:animEffect transition="in" filter="fade">
                                      <p:cBhvr>
                                        <p:cTn id="120" dur="500"/>
                                        <p:tgtEl>
                                          <p:spTgt spid="43"/>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4"/>
                                        </p:tgtEl>
                                        <p:attrNameLst>
                                          <p:attrName>style.visibility</p:attrName>
                                        </p:attrNameLst>
                                      </p:cBhvr>
                                      <p:to>
                                        <p:strVal val="visible"/>
                                      </p:to>
                                    </p:set>
                                    <p:animEffect transition="in" filter="fade">
                                      <p:cBhvr>
                                        <p:cTn id="123" dur="500"/>
                                        <p:tgtEl>
                                          <p:spTgt spid="44"/>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fade">
                                      <p:cBhvr>
                                        <p:cTn id="126" dur="500"/>
                                        <p:tgtEl>
                                          <p:spTgt spid="45"/>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46"/>
                                        </p:tgtEl>
                                        <p:attrNameLst>
                                          <p:attrName>style.visibility</p:attrName>
                                        </p:attrNameLst>
                                      </p:cBhvr>
                                      <p:to>
                                        <p:strVal val="visible"/>
                                      </p:to>
                                    </p:set>
                                    <p:animEffect transition="in" filter="fade">
                                      <p:cBhvr>
                                        <p:cTn id="129" dur="500"/>
                                        <p:tgtEl>
                                          <p:spTgt spid="4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47"/>
                                        </p:tgtEl>
                                        <p:attrNameLst>
                                          <p:attrName>style.visibility</p:attrName>
                                        </p:attrNameLst>
                                      </p:cBhvr>
                                      <p:to>
                                        <p:strVal val="visible"/>
                                      </p:to>
                                    </p:set>
                                    <p:animEffect transition="in" filter="fade">
                                      <p:cBhvr>
                                        <p:cTn id="132" dur="500"/>
                                        <p:tgtEl>
                                          <p:spTgt spid="4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48"/>
                                        </p:tgtEl>
                                        <p:attrNameLst>
                                          <p:attrName>style.visibility</p:attrName>
                                        </p:attrNameLst>
                                      </p:cBhvr>
                                      <p:to>
                                        <p:strVal val="visible"/>
                                      </p:to>
                                    </p:set>
                                    <p:animEffect transition="in" filter="fade">
                                      <p:cBhvr>
                                        <p:cTn id="135" dur="500"/>
                                        <p:tgtEl>
                                          <p:spTgt spid="48"/>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9"/>
                                        </p:tgtEl>
                                        <p:attrNameLst>
                                          <p:attrName>style.visibility</p:attrName>
                                        </p:attrNameLst>
                                      </p:cBhvr>
                                      <p:to>
                                        <p:strVal val="visible"/>
                                      </p:to>
                                    </p:set>
                                    <p:animEffect transition="in" filter="fade">
                                      <p:cBhvr>
                                        <p:cTn id="138" dur="500"/>
                                        <p:tgtEl>
                                          <p:spTgt spid="4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50"/>
                                        </p:tgtEl>
                                        <p:attrNameLst>
                                          <p:attrName>style.visibility</p:attrName>
                                        </p:attrNameLst>
                                      </p:cBhvr>
                                      <p:to>
                                        <p:strVal val="visible"/>
                                      </p:to>
                                    </p:set>
                                    <p:animEffect transition="in" filter="fade">
                                      <p:cBhvr>
                                        <p:cTn id="141" dur="500"/>
                                        <p:tgtEl>
                                          <p:spTgt spid="50"/>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500"/>
                                        <p:tgtEl>
                                          <p:spTgt spid="51"/>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53"/>
                                        </p:tgtEl>
                                        <p:attrNameLst>
                                          <p:attrName>style.visibility</p:attrName>
                                        </p:attrNameLst>
                                      </p:cBhvr>
                                      <p:to>
                                        <p:strVal val="visible"/>
                                      </p:to>
                                    </p:set>
                                    <p:animEffect transition="in" filter="fade">
                                      <p:cBhvr>
                                        <p:cTn id="147" dur="500"/>
                                        <p:tgtEl>
                                          <p:spTgt spid="5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54"/>
                                        </p:tgtEl>
                                        <p:attrNameLst>
                                          <p:attrName>style.visibility</p:attrName>
                                        </p:attrNameLst>
                                      </p:cBhvr>
                                      <p:to>
                                        <p:strVal val="visible"/>
                                      </p:to>
                                    </p:set>
                                    <p:animEffect transition="in" filter="fade">
                                      <p:cBhvr>
                                        <p:cTn id="150" dur="500"/>
                                        <p:tgtEl>
                                          <p:spTgt spid="54"/>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55"/>
                                        </p:tgtEl>
                                        <p:attrNameLst>
                                          <p:attrName>style.visibility</p:attrName>
                                        </p:attrNameLst>
                                      </p:cBhvr>
                                      <p:to>
                                        <p:strVal val="visible"/>
                                      </p:to>
                                    </p:set>
                                    <p:animEffect transition="in" filter="fade">
                                      <p:cBhvr>
                                        <p:cTn id="153" dur="500"/>
                                        <p:tgtEl>
                                          <p:spTgt spid="55"/>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56"/>
                                        </p:tgtEl>
                                        <p:attrNameLst>
                                          <p:attrName>style.visibility</p:attrName>
                                        </p:attrNameLst>
                                      </p:cBhvr>
                                      <p:to>
                                        <p:strVal val="visible"/>
                                      </p:to>
                                    </p:set>
                                    <p:animEffect transition="in" filter="fade">
                                      <p:cBhvr>
                                        <p:cTn id="156" dur="500"/>
                                        <p:tgtEl>
                                          <p:spTgt spid="56"/>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7"/>
                                        </p:tgtEl>
                                        <p:attrNameLst>
                                          <p:attrName>style.visibility</p:attrName>
                                        </p:attrNameLst>
                                      </p:cBhvr>
                                      <p:to>
                                        <p:strVal val="visible"/>
                                      </p:to>
                                    </p:set>
                                    <p:animEffect transition="in" filter="fade">
                                      <p:cBhvr>
                                        <p:cTn id="159" dur="500"/>
                                        <p:tgtEl>
                                          <p:spTgt spid="5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8"/>
                                        </p:tgtEl>
                                        <p:attrNameLst>
                                          <p:attrName>style.visibility</p:attrName>
                                        </p:attrNameLst>
                                      </p:cBhvr>
                                      <p:to>
                                        <p:strVal val="visible"/>
                                      </p:to>
                                    </p:set>
                                    <p:animEffect transition="in" filter="fade">
                                      <p:cBhvr>
                                        <p:cTn id="162" dur="500"/>
                                        <p:tgtEl>
                                          <p:spTgt spid="58"/>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9"/>
                                        </p:tgtEl>
                                        <p:attrNameLst>
                                          <p:attrName>style.visibility</p:attrName>
                                        </p:attrNameLst>
                                      </p:cBhvr>
                                      <p:to>
                                        <p:strVal val="visible"/>
                                      </p:to>
                                    </p:set>
                                    <p:animEffect transition="in" filter="fade">
                                      <p:cBhvr>
                                        <p:cTn id="165" dur="500"/>
                                        <p:tgtEl>
                                          <p:spTgt spid="59"/>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60"/>
                                        </p:tgtEl>
                                        <p:attrNameLst>
                                          <p:attrName>style.visibility</p:attrName>
                                        </p:attrNameLst>
                                      </p:cBhvr>
                                      <p:to>
                                        <p:strVal val="visible"/>
                                      </p:to>
                                    </p:set>
                                    <p:animEffect transition="in" filter="fade">
                                      <p:cBhvr>
                                        <p:cTn id="168" dur="500"/>
                                        <p:tgtEl>
                                          <p:spTgt spid="60"/>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61"/>
                                        </p:tgtEl>
                                        <p:attrNameLst>
                                          <p:attrName>style.visibility</p:attrName>
                                        </p:attrNameLst>
                                      </p:cBhvr>
                                      <p:to>
                                        <p:strVal val="visible"/>
                                      </p:to>
                                    </p:set>
                                    <p:animEffect transition="in" filter="fade">
                                      <p:cBhvr>
                                        <p:cTn id="171" dur="500"/>
                                        <p:tgtEl>
                                          <p:spTgt spid="61"/>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62"/>
                                        </p:tgtEl>
                                        <p:attrNameLst>
                                          <p:attrName>style.visibility</p:attrName>
                                        </p:attrNameLst>
                                      </p:cBhvr>
                                      <p:to>
                                        <p:strVal val="visible"/>
                                      </p:to>
                                    </p:set>
                                    <p:animEffect transition="in" filter="fade">
                                      <p:cBhvr>
                                        <p:cTn id="174" dur="500"/>
                                        <p:tgtEl>
                                          <p:spTgt spid="62"/>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63"/>
                                        </p:tgtEl>
                                        <p:attrNameLst>
                                          <p:attrName>style.visibility</p:attrName>
                                        </p:attrNameLst>
                                      </p:cBhvr>
                                      <p:to>
                                        <p:strVal val="visible"/>
                                      </p:to>
                                    </p:set>
                                    <p:animEffect transition="in" filter="fade">
                                      <p:cBhvr>
                                        <p:cTn id="177" dur="500"/>
                                        <p:tgtEl>
                                          <p:spTgt spid="63"/>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64"/>
                                        </p:tgtEl>
                                        <p:attrNameLst>
                                          <p:attrName>style.visibility</p:attrName>
                                        </p:attrNameLst>
                                      </p:cBhvr>
                                      <p:to>
                                        <p:strVal val="visible"/>
                                      </p:to>
                                    </p:set>
                                    <p:animEffect transition="in" filter="fade">
                                      <p:cBhvr>
                                        <p:cTn id="180" dur="500"/>
                                        <p:tgtEl>
                                          <p:spTgt spid="64"/>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65"/>
                                        </p:tgtEl>
                                        <p:attrNameLst>
                                          <p:attrName>style.visibility</p:attrName>
                                        </p:attrNameLst>
                                      </p:cBhvr>
                                      <p:to>
                                        <p:strVal val="visible"/>
                                      </p:to>
                                    </p:set>
                                    <p:animEffect transition="in" filter="fade">
                                      <p:cBhvr>
                                        <p:cTn id="183" dur="500"/>
                                        <p:tgtEl>
                                          <p:spTgt spid="65"/>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66"/>
                                        </p:tgtEl>
                                        <p:attrNameLst>
                                          <p:attrName>style.visibility</p:attrName>
                                        </p:attrNameLst>
                                      </p:cBhvr>
                                      <p:to>
                                        <p:strVal val="visible"/>
                                      </p:to>
                                    </p:set>
                                    <p:animEffect transition="in" filter="fade">
                                      <p:cBhvr>
                                        <p:cTn id="186" dur="500"/>
                                        <p:tgtEl>
                                          <p:spTgt spid="66"/>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68"/>
                                        </p:tgtEl>
                                        <p:attrNameLst>
                                          <p:attrName>style.visibility</p:attrName>
                                        </p:attrNameLst>
                                      </p:cBhvr>
                                      <p:to>
                                        <p:strVal val="visible"/>
                                      </p:to>
                                    </p:set>
                                    <p:animEffect transition="in" filter="fade">
                                      <p:cBhvr>
                                        <p:cTn id="189" dur="500"/>
                                        <p:tgtEl>
                                          <p:spTgt spid="68"/>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70"/>
                                        </p:tgtEl>
                                        <p:attrNameLst>
                                          <p:attrName>style.visibility</p:attrName>
                                        </p:attrNameLst>
                                      </p:cBhvr>
                                      <p:to>
                                        <p:strVal val="visible"/>
                                      </p:to>
                                    </p:set>
                                    <p:animEffect transition="in" filter="fade">
                                      <p:cBhvr>
                                        <p:cTn id="192" dur="500"/>
                                        <p:tgtEl>
                                          <p:spTgt spid="70"/>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52"/>
                                        </p:tgtEl>
                                        <p:attrNameLst>
                                          <p:attrName>style.visibility</p:attrName>
                                        </p:attrNameLst>
                                      </p:cBhvr>
                                      <p:to>
                                        <p:strVal val="visible"/>
                                      </p:to>
                                    </p:set>
                                    <p:animEffect transition="in" filter="fade">
                                      <p:cBhvr>
                                        <p:cTn id="195" dur="500"/>
                                        <p:tgtEl>
                                          <p:spTgt spid="52"/>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69"/>
                                        </p:tgtEl>
                                        <p:attrNameLst>
                                          <p:attrName>style.visibility</p:attrName>
                                        </p:attrNameLst>
                                      </p:cBhvr>
                                      <p:to>
                                        <p:strVal val="visible"/>
                                      </p:to>
                                    </p:set>
                                    <p:animEffect transition="in" filter="fade">
                                      <p:cBhvr>
                                        <p:cTn id="198" dur="500"/>
                                        <p:tgtEl>
                                          <p:spTgt spid="69"/>
                                        </p:tgtEl>
                                      </p:cBhvr>
                                    </p:animEffect>
                                  </p:childTnLst>
                                </p:cTn>
                              </p:par>
                            </p:childTnLst>
                          </p:cTn>
                        </p:par>
                      </p:childTnLst>
                    </p:cTn>
                  </p:par>
                  <p:par>
                    <p:cTn id="199" fill="hold">
                      <p:stCondLst>
                        <p:cond delay="indefinite"/>
                      </p:stCondLst>
                      <p:childTnLst>
                        <p:par>
                          <p:cTn id="200" fill="hold">
                            <p:stCondLst>
                              <p:cond delay="0"/>
                            </p:stCondLst>
                            <p:childTnLst>
                              <p:par>
                                <p:cTn id="201" presetID="10" presetClass="entr" presetSubtype="0" fill="hold" nodeType="clickEffect">
                                  <p:stCondLst>
                                    <p:cond delay="0"/>
                                  </p:stCondLst>
                                  <p:childTnLst>
                                    <p:set>
                                      <p:cBhvr>
                                        <p:cTn id="202" dur="1" fill="hold">
                                          <p:stCondLst>
                                            <p:cond delay="0"/>
                                          </p:stCondLst>
                                        </p:cTn>
                                        <p:tgtEl>
                                          <p:spTgt spid="96"/>
                                        </p:tgtEl>
                                        <p:attrNameLst>
                                          <p:attrName>style.visibility</p:attrName>
                                        </p:attrNameLst>
                                      </p:cBhvr>
                                      <p:to>
                                        <p:strVal val="visible"/>
                                      </p:to>
                                    </p:set>
                                    <p:animEffect transition="in" filter="fade">
                                      <p:cBhvr>
                                        <p:cTn id="203" dur="500"/>
                                        <p:tgtEl>
                                          <p:spTgt spid="96"/>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93"/>
                                        </p:tgtEl>
                                        <p:attrNameLst>
                                          <p:attrName>style.visibility</p:attrName>
                                        </p:attrNameLst>
                                      </p:cBhvr>
                                      <p:to>
                                        <p:strVal val="visible"/>
                                      </p:to>
                                    </p:set>
                                    <p:animEffect transition="in" filter="fade">
                                      <p:cBhvr>
                                        <p:cTn id="206" dur="500"/>
                                        <p:tgtEl>
                                          <p:spTgt spid="93"/>
                                        </p:tgtEl>
                                      </p:cBhvr>
                                    </p:animEffect>
                                  </p:childTnLst>
                                </p:cTn>
                              </p:par>
                              <p:par>
                                <p:cTn id="207" presetID="10" presetClass="entr" presetSubtype="0" fill="hold" nodeType="withEffect">
                                  <p:stCondLst>
                                    <p:cond delay="0"/>
                                  </p:stCondLst>
                                  <p:childTnLst>
                                    <p:set>
                                      <p:cBhvr>
                                        <p:cTn id="208" dur="1" fill="hold">
                                          <p:stCondLst>
                                            <p:cond delay="0"/>
                                          </p:stCondLst>
                                        </p:cTn>
                                        <p:tgtEl>
                                          <p:spTgt spid="94"/>
                                        </p:tgtEl>
                                        <p:attrNameLst>
                                          <p:attrName>style.visibility</p:attrName>
                                        </p:attrNameLst>
                                      </p:cBhvr>
                                      <p:to>
                                        <p:strVal val="visible"/>
                                      </p:to>
                                    </p:set>
                                    <p:animEffect transition="in" filter="fade">
                                      <p:cBhvr>
                                        <p:cTn id="209" dur="500"/>
                                        <p:tgtEl>
                                          <p:spTgt spid="94"/>
                                        </p:tgtEl>
                                      </p:cBhvr>
                                    </p:animEffect>
                                  </p:childTnLst>
                                </p:cTn>
                              </p:par>
                            </p:childTnLst>
                          </p:cTn>
                        </p:par>
                      </p:childTnLst>
                    </p:cTn>
                  </p:par>
                  <p:par>
                    <p:cTn id="210" fill="hold">
                      <p:stCondLst>
                        <p:cond delay="indefinite"/>
                      </p:stCondLst>
                      <p:childTnLst>
                        <p:par>
                          <p:cTn id="211" fill="hold">
                            <p:stCondLst>
                              <p:cond delay="0"/>
                            </p:stCondLst>
                            <p:childTnLst>
                              <p:par>
                                <p:cTn id="212" presetID="10" presetClass="entr" presetSubtype="0" fill="hold" grpId="0" nodeType="clickEffect">
                                  <p:stCondLst>
                                    <p:cond delay="0"/>
                                  </p:stCondLst>
                                  <p:childTnLst>
                                    <p:set>
                                      <p:cBhvr>
                                        <p:cTn id="213" dur="1" fill="hold">
                                          <p:stCondLst>
                                            <p:cond delay="0"/>
                                          </p:stCondLst>
                                        </p:cTn>
                                        <p:tgtEl>
                                          <p:spTgt spid="86"/>
                                        </p:tgtEl>
                                        <p:attrNameLst>
                                          <p:attrName>style.visibility</p:attrName>
                                        </p:attrNameLst>
                                      </p:cBhvr>
                                      <p:to>
                                        <p:strVal val="visible"/>
                                      </p:to>
                                    </p:set>
                                    <p:animEffect transition="in" filter="fade">
                                      <p:cBhvr>
                                        <p:cTn id="214" dur="500"/>
                                        <p:tgtEl>
                                          <p:spTgt spid="86"/>
                                        </p:tgtEl>
                                      </p:cBhvr>
                                    </p:animEffect>
                                  </p:childTnLst>
                                </p:cTn>
                              </p:par>
                            </p:childTnLst>
                          </p:cTn>
                        </p:par>
                      </p:childTnLst>
                    </p:cTn>
                  </p:par>
                  <p:par>
                    <p:cTn id="215" fill="hold">
                      <p:stCondLst>
                        <p:cond delay="indefinite"/>
                      </p:stCondLst>
                      <p:childTnLst>
                        <p:par>
                          <p:cTn id="216" fill="hold">
                            <p:stCondLst>
                              <p:cond delay="0"/>
                            </p:stCondLst>
                            <p:childTnLst>
                              <p:par>
                                <p:cTn id="217" presetID="10" presetClass="entr" presetSubtype="0" fill="hold" grpId="0" nodeType="clickEffect">
                                  <p:stCondLst>
                                    <p:cond delay="0"/>
                                  </p:stCondLst>
                                  <p:childTnLst>
                                    <p:set>
                                      <p:cBhvr>
                                        <p:cTn id="218" dur="1" fill="hold">
                                          <p:stCondLst>
                                            <p:cond delay="0"/>
                                          </p:stCondLst>
                                        </p:cTn>
                                        <p:tgtEl>
                                          <p:spTgt spid="87"/>
                                        </p:tgtEl>
                                        <p:attrNameLst>
                                          <p:attrName>style.visibility</p:attrName>
                                        </p:attrNameLst>
                                      </p:cBhvr>
                                      <p:to>
                                        <p:strVal val="visible"/>
                                      </p:to>
                                    </p:set>
                                    <p:animEffect transition="in" filter="fade">
                                      <p:cBhvr>
                                        <p:cTn id="21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animBg="1"/>
      <p:bldP spid="38" grpId="0" animBg="1"/>
      <p:bldP spid="39" grpId="0" animBg="1"/>
      <p:bldP spid="40" grpId="0"/>
      <p:bldP spid="41" grpId="0"/>
      <p:bldP spid="42" grpId="0"/>
      <p:bldP spid="43" grpId="0"/>
      <p:bldP spid="44" grpId="0"/>
      <p:bldP spid="45" grpId="0"/>
      <p:bldP spid="46" grpId="0"/>
      <p:bldP spid="47" grpId="0"/>
      <p:bldP spid="48" grpId="0"/>
      <p:bldP spid="49" grpId="0"/>
      <p:bldP spid="50" grpId="0" animBg="1"/>
      <p:bldP spid="51" grpId="0" animBg="1"/>
      <p:bldP spid="52" grpId="0"/>
      <p:bldP spid="53" grpId="0" animBg="1"/>
      <p:bldP spid="54" grpId="0" animBg="1"/>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8" grpId="0"/>
      <p:bldP spid="69" grpId="0"/>
      <p:bldP spid="70" grpId="0" animBg="1"/>
      <p:bldP spid="90" grpId="0"/>
      <p:bldP spid="93" grpId="0"/>
      <p:bldP spid="86" grpId="0"/>
      <p:bldP spid="8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64A1-38DA-4383-0310-8EA96F381FB5}"/>
              </a:ext>
            </a:extLst>
          </p:cNvPr>
          <p:cNvSpPr>
            <a:spLocks noGrp="1"/>
          </p:cNvSpPr>
          <p:nvPr>
            <p:ph type="title"/>
          </p:nvPr>
        </p:nvSpPr>
        <p:spPr/>
        <p:txBody>
          <a:bodyPr/>
          <a:lstStyle/>
          <a:p>
            <a:r>
              <a:rPr lang="en-GB" dirty="0">
                <a:latin typeface="Century Gothic" panose="020B0502020202020204" pitchFamily="34" charset="0"/>
              </a:rPr>
              <a:t>Ionic Bonding</a:t>
            </a:r>
          </a:p>
        </p:txBody>
      </p:sp>
      <p:sp>
        <p:nvSpPr>
          <p:cNvPr id="4" name="Oval 3">
            <a:extLst>
              <a:ext uri="{FF2B5EF4-FFF2-40B4-BE49-F238E27FC236}">
                <a16:creationId xmlns:a16="http://schemas.microsoft.com/office/drawing/2014/main" id="{70B036FA-E44A-8807-F177-09A3FC32BACF}"/>
              </a:ext>
            </a:extLst>
          </p:cNvPr>
          <p:cNvSpPr/>
          <p:nvPr/>
        </p:nvSpPr>
        <p:spPr>
          <a:xfrm>
            <a:off x="778979" y="1206637"/>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CD2737D-CEB8-EF14-96FD-18E2B4AA8173}"/>
              </a:ext>
            </a:extLst>
          </p:cNvPr>
          <p:cNvSpPr/>
          <p:nvPr/>
        </p:nvSpPr>
        <p:spPr>
          <a:xfrm>
            <a:off x="1034207" y="1463608"/>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CC66D8-8E8F-8DE1-D628-6EC03F7BCCED}"/>
              </a:ext>
            </a:extLst>
          </p:cNvPr>
          <p:cNvSpPr txBox="1"/>
          <p:nvPr/>
        </p:nvSpPr>
        <p:spPr>
          <a:xfrm>
            <a:off x="1369300" y="1000745"/>
            <a:ext cx="365806" cy="400110"/>
          </a:xfrm>
          <a:prstGeom prst="rect">
            <a:avLst/>
          </a:prstGeom>
          <a:noFill/>
        </p:spPr>
        <p:txBody>
          <a:bodyPr wrap="none" rtlCol="0">
            <a:spAutoFit/>
          </a:bodyPr>
          <a:lstStyle/>
          <a:p>
            <a:r>
              <a:rPr lang="en-GB" sz="2000" b="1" dirty="0">
                <a:solidFill>
                  <a:srgbClr val="7030A0"/>
                </a:solidFill>
              </a:rPr>
              <a:t>×</a:t>
            </a:r>
          </a:p>
        </p:txBody>
      </p:sp>
      <p:sp>
        <p:nvSpPr>
          <p:cNvPr id="7" name="TextBox 6">
            <a:extLst>
              <a:ext uri="{FF2B5EF4-FFF2-40B4-BE49-F238E27FC236}">
                <a16:creationId xmlns:a16="http://schemas.microsoft.com/office/drawing/2014/main" id="{AA7A96B7-8380-43FF-EF5C-01B8F0D630E7}"/>
              </a:ext>
            </a:extLst>
          </p:cNvPr>
          <p:cNvSpPr txBox="1"/>
          <p:nvPr/>
        </p:nvSpPr>
        <p:spPr>
          <a:xfrm>
            <a:off x="1370647" y="1261153"/>
            <a:ext cx="365806" cy="400110"/>
          </a:xfrm>
          <a:prstGeom prst="rect">
            <a:avLst/>
          </a:prstGeom>
          <a:noFill/>
        </p:spPr>
        <p:txBody>
          <a:bodyPr wrap="none" rtlCol="0">
            <a:spAutoFit/>
          </a:bodyPr>
          <a:lstStyle/>
          <a:p>
            <a:r>
              <a:rPr lang="en-GB" sz="2000" b="1" dirty="0">
                <a:solidFill>
                  <a:srgbClr val="7030A0"/>
                </a:solidFill>
              </a:rPr>
              <a:t>×</a:t>
            </a:r>
          </a:p>
        </p:txBody>
      </p:sp>
      <p:sp>
        <p:nvSpPr>
          <p:cNvPr id="8" name="TextBox 7">
            <a:extLst>
              <a:ext uri="{FF2B5EF4-FFF2-40B4-BE49-F238E27FC236}">
                <a16:creationId xmlns:a16="http://schemas.microsoft.com/office/drawing/2014/main" id="{E6C9254A-AD86-3ED0-346A-815A06BDBF64}"/>
              </a:ext>
            </a:extLst>
          </p:cNvPr>
          <p:cNvSpPr txBox="1"/>
          <p:nvPr/>
        </p:nvSpPr>
        <p:spPr>
          <a:xfrm>
            <a:off x="1372833" y="2222775"/>
            <a:ext cx="365806" cy="400110"/>
          </a:xfrm>
          <a:prstGeom prst="rect">
            <a:avLst/>
          </a:prstGeom>
          <a:noFill/>
        </p:spPr>
        <p:txBody>
          <a:bodyPr wrap="none" rtlCol="0">
            <a:spAutoFit/>
          </a:bodyPr>
          <a:lstStyle/>
          <a:p>
            <a:r>
              <a:rPr lang="en-GB" sz="2000" b="1" dirty="0">
                <a:solidFill>
                  <a:srgbClr val="7030A0"/>
                </a:solidFill>
              </a:rPr>
              <a:t>×</a:t>
            </a:r>
          </a:p>
        </p:txBody>
      </p:sp>
      <p:sp>
        <p:nvSpPr>
          <p:cNvPr id="9" name="TextBox 8">
            <a:extLst>
              <a:ext uri="{FF2B5EF4-FFF2-40B4-BE49-F238E27FC236}">
                <a16:creationId xmlns:a16="http://schemas.microsoft.com/office/drawing/2014/main" id="{F1921E3E-D624-1407-5B56-1E4521532289}"/>
              </a:ext>
            </a:extLst>
          </p:cNvPr>
          <p:cNvSpPr txBox="1"/>
          <p:nvPr/>
        </p:nvSpPr>
        <p:spPr>
          <a:xfrm>
            <a:off x="1376126" y="2482402"/>
            <a:ext cx="365806" cy="400110"/>
          </a:xfrm>
          <a:prstGeom prst="rect">
            <a:avLst/>
          </a:prstGeom>
          <a:noFill/>
        </p:spPr>
        <p:txBody>
          <a:bodyPr wrap="none" rtlCol="0">
            <a:spAutoFit/>
          </a:bodyPr>
          <a:lstStyle/>
          <a:p>
            <a:r>
              <a:rPr lang="en-GB" sz="2000" b="1" dirty="0">
                <a:solidFill>
                  <a:srgbClr val="7030A0"/>
                </a:solidFill>
              </a:rPr>
              <a:t>×</a:t>
            </a:r>
          </a:p>
        </p:txBody>
      </p:sp>
      <p:sp>
        <p:nvSpPr>
          <p:cNvPr id="10" name="TextBox 9">
            <a:extLst>
              <a:ext uri="{FF2B5EF4-FFF2-40B4-BE49-F238E27FC236}">
                <a16:creationId xmlns:a16="http://schemas.microsoft.com/office/drawing/2014/main" id="{5BB873EF-C738-4B1C-5B26-99A1E8D8E97B}"/>
              </a:ext>
            </a:extLst>
          </p:cNvPr>
          <p:cNvSpPr txBox="1"/>
          <p:nvPr/>
        </p:nvSpPr>
        <p:spPr>
          <a:xfrm>
            <a:off x="615145" y="1751678"/>
            <a:ext cx="365806" cy="400110"/>
          </a:xfrm>
          <a:prstGeom prst="rect">
            <a:avLst/>
          </a:prstGeom>
          <a:noFill/>
        </p:spPr>
        <p:txBody>
          <a:bodyPr wrap="none" rtlCol="0">
            <a:spAutoFit/>
          </a:bodyPr>
          <a:lstStyle/>
          <a:p>
            <a:r>
              <a:rPr lang="en-GB" sz="2000" b="1" dirty="0">
                <a:solidFill>
                  <a:srgbClr val="7030A0"/>
                </a:solidFill>
              </a:rPr>
              <a:t>×</a:t>
            </a:r>
          </a:p>
        </p:txBody>
      </p:sp>
      <p:sp>
        <p:nvSpPr>
          <p:cNvPr id="11" name="TextBox 10">
            <a:extLst>
              <a:ext uri="{FF2B5EF4-FFF2-40B4-BE49-F238E27FC236}">
                <a16:creationId xmlns:a16="http://schemas.microsoft.com/office/drawing/2014/main" id="{A6F73807-B7A2-538C-1592-B60F5A8A7B5B}"/>
              </a:ext>
            </a:extLst>
          </p:cNvPr>
          <p:cNvSpPr txBox="1"/>
          <p:nvPr/>
        </p:nvSpPr>
        <p:spPr>
          <a:xfrm>
            <a:off x="2139986" y="1738683"/>
            <a:ext cx="365806" cy="400110"/>
          </a:xfrm>
          <a:prstGeom prst="rect">
            <a:avLst/>
          </a:prstGeom>
          <a:noFill/>
        </p:spPr>
        <p:txBody>
          <a:bodyPr wrap="none" rtlCol="0">
            <a:spAutoFit/>
          </a:bodyPr>
          <a:lstStyle/>
          <a:p>
            <a:r>
              <a:rPr lang="en-GB" sz="2000" b="1" dirty="0">
                <a:solidFill>
                  <a:srgbClr val="7030A0"/>
                </a:solidFill>
              </a:rPr>
              <a:t>×</a:t>
            </a:r>
          </a:p>
        </p:txBody>
      </p:sp>
      <p:sp>
        <p:nvSpPr>
          <p:cNvPr id="12" name="TextBox 11">
            <a:extLst>
              <a:ext uri="{FF2B5EF4-FFF2-40B4-BE49-F238E27FC236}">
                <a16:creationId xmlns:a16="http://schemas.microsoft.com/office/drawing/2014/main" id="{FDD5CCC2-183C-5BA9-EB40-BDE11A6C35F9}"/>
              </a:ext>
            </a:extLst>
          </p:cNvPr>
          <p:cNvSpPr txBox="1"/>
          <p:nvPr/>
        </p:nvSpPr>
        <p:spPr>
          <a:xfrm>
            <a:off x="785378" y="1243050"/>
            <a:ext cx="365806" cy="400110"/>
          </a:xfrm>
          <a:prstGeom prst="rect">
            <a:avLst/>
          </a:prstGeom>
          <a:noFill/>
        </p:spPr>
        <p:txBody>
          <a:bodyPr wrap="none" rtlCol="0">
            <a:spAutoFit/>
          </a:bodyPr>
          <a:lstStyle/>
          <a:p>
            <a:r>
              <a:rPr lang="en-GB" sz="2000" b="1" dirty="0">
                <a:solidFill>
                  <a:srgbClr val="7030A0"/>
                </a:solidFill>
              </a:rPr>
              <a:t>×</a:t>
            </a:r>
          </a:p>
        </p:txBody>
      </p:sp>
      <p:sp>
        <p:nvSpPr>
          <p:cNvPr id="13" name="TextBox 12">
            <a:extLst>
              <a:ext uri="{FF2B5EF4-FFF2-40B4-BE49-F238E27FC236}">
                <a16:creationId xmlns:a16="http://schemas.microsoft.com/office/drawing/2014/main" id="{F3AA784C-0987-1C2A-3869-CFB47C002B1B}"/>
              </a:ext>
            </a:extLst>
          </p:cNvPr>
          <p:cNvSpPr txBox="1"/>
          <p:nvPr/>
        </p:nvSpPr>
        <p:spPr>
          <a:xfrm>
            <a:off x="1946714" y="1221009"/>
            <a:ext cx="365806" cy="400110"/>
          </a:xfrm>
          <a:prstGeom prst="rect">
            <a:avLst/>
          </a:prstGeom>
          <a:noFill/>
        </p:spPr>
        <p:txBody>
          <a:bodyPr wrap="none" rtlCol="0">
            <a:spAutoFit/>
          </a:bodyPr>
          <a:lstStyle/>
          <a:p>
            <a:r>
              <a:rPr lang="en-GB" sz="2000" b="1" dirty="0">
                <a:solidFill>
                  <a:srgbClr val="7030A0"/>
                </a:solidFill>
              </a:rPr>
              <a:t>×</a:t>
            </a:r>
          </a:p>
        </p:txBody>
      </p:sp>
      <p:sp>
        <p:nvSpPr>
          <p:cNvPr id="14" name="TextBox 13">
            <a:extLst>
              <a:ext uri="{FF2B5EF4-FFF2-40B4-BE49-F238E27FC236}">
                <a16:creationId xmlns:a16="http://schemas.microsoft.com/office/drawing/2014/main" id="{56D781A1-A087-96E4-D713-9D375EECEF6A}"/>
              </a:ext>
            </a:extLst>
          </p:cNvPr>
          <p:cNvSpPr txBox="1"/>
          <p:nvPr/>
        </p:nvSpPr>
        <p:spPr>
          <a:xfrm>
            <a:off x="808378" y="2245488"/>
            <a:ext cx="365806" cy="400110"/>
          </a:xfrm>
          <a:prstGeom prst="rect">
            <a:avLst/>
          </a:prstGeom>
          <a:noFill/>
        </p:spPr>
        <p:txBody>
          <a:bodyPr wrap="none" rtlCol="0">
            <a:spAutoFit/>
          </a:bodyPr>
          <a:lstStyle/>
          <a:p>
            <a:r>
              <a:rPr lang="en-GB" sz="2000" b="1" dirty="0">
                <a:solidFill>
                  <a:srgbClr val="7030A0"/>
                </a:solidFill>
              </a:rPr>
              <a:t>×</a:t>
            </a:r>
          </a:p>
        </p:txBody>
      </p:sp>
      <p:sp>
        <p:nvSpPr>
          <p:cNvPr id="15" name="TextBox 14">
            <a:extLst>
              <a:ext uri="{FF2B5EF4-FFF2-40B4-BE49-F238E27FC236}">
                <a16:creationId xmlns:a16="http://schemas.microsoft.com/office/drawing/2014/main" id="{8F531DDF-C87E-8918-5D3B-0963933D4BC2}"/>
              </a:ext>
            </a:extLst>
          </p:cNvPr>
          <p:cNvSpPr txBox="1"/>
          <p:nvPr/>
        </p:nvSpPr>
        <p:spPr>
          <a:xfrm>
            <a:off x="1929552" y="2235125"/>
            <a:ext cx="365806" cy="400110"/>
          </a:xfrm>
          <a:prstGeom prst="rect">
            <a:avLst/>
          </a:prstGeom>
          <a:noFill/>
        </p:spPr>
        <p:txBody>
          <a:bodyPr wrap="none" rtlCol="0">
            <a:spAutoFit/>
          </a:bodyPr>
          <a:lstStyle/>
          <a:p>
            <a:r>
              <a:rPr lang="en-GB" sz="2000" b="1" dirty="0">
                <a:solidFill>
                  <a:srgbClr val="7030A0"/>
                </a:solidFill>
              </a:rPr>
              <a:t>×</a:t>
            </a:r>
          </a:p>
        </p:txBody>
      </p:sp>
      <p:sp>
        <p:nvSpPr>
          <p:cNvPr id="16" name="Oval 15">
            <a:extLst>
              <a:ext uri="{FF2B5EF4-FFF2-40B4-BE49-F238E27FC236}">
                <a16:creationId xmlns:a16="http://schemas.microsoft.com/office/drawing/2014/main" id="{B69D8776-1499-409B-C4FA-7AB9B735D166}"/>
              </a:ext>
            </a:extLst>
          </p:cNvPr>
          <p:cNvSpPr/>
          <p:nvPr/>
        </p:nvSpPr>
        <p:spPr>
          <a:xfrm>
            <a:off x="540000" y="942351"/>
            <a:ext cx="2000633" cy="1980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427883-A651-68C2-85A9-561B02588AEE}"/>
              </a:ext>
            </a:extLst>
          </p:cNvPr>
          <p:cNvSpPr txBox="1"/>
          <p:nvPr/>
        </p:nvSpPr>
        <p:spPr>
          <a:xfrm>
            <a:off x="1367953" y="742144"/>
            <a:ext cx="365806" cy="400110"/>
          </a:xfrm>
          <a:prstGeom prst="rect">
            <a:avLst/>
          </a:prstGeom>
          <a:noFill/>
        </p:spPr>
        <p:txBody>
          <a:bodyPr wrap="none" rtlCol="0">
            <a:spAutoFit/>
          </a:bodyPr>
          <a:lstStyle/>
          <a:p>
            <a:r>
              <a:rPr lang="en-GB" sz="2000" b="1" dirty="0">
                <a:solidFill>
                  <a:srgbClr val="7030A0"/>
                </a:solidFill>
              </a:rPr>
              <a:t>×</a:t>
            </a:r>
          </a:p>
        </p:txBody>
      </p:sp>
      <p:sp>
        <p:nvSpPr>
          <p:cNvPr id="18" name="Oval 17">
            <a:extLst>
              <a:ext uri="{FF2B5EF4-FFF2-40B4-BE49-F238E27FC236}">
                <a16:creationId xmlns:a16="http://schemas.microsoft.com/office/drawing/2014/main" id="{32DC092D-7A4A-D095-E57F-77242D164837}"/>
              </a:ext>
            </a:extLst>
          </p:cNvPr>
          <p:cNvSpPr/>
          <p:nvPr/>
        </p:nvSpPr>
        <p:spPr>
          <a:xfrm>
            <a:off x="3765066" y="1172178"/>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F5F3ED-24E5-E5CB-E2E5-458CEEA800EC}"/>
              </a:ext>
            </a:extLst>
          </p:cNvPr>
          <p:cNvSpPr/>
          <p:nvPr/>
        </p:nvSpPr>
        <p:spPr>
          <a:xfrm>
            <a:off x="4020294" y="1429149"/>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B594D4-1693-9964-1670-CA7BA52DA0D2}"/>
              </a:ext>
            </a:extLst>
          </p:cNvPr>
          <p:cNvSpPr/>
          <p:nvPr/>
        </p:nvSpPr>
        <p:spPr>
          <a:xfrm>
            <a:off x="4492055" y="140225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1A64BAE-F4C8-643C-A7CC-F81C245DB650}"/>
              </a:ext>
            </a:extLst>
          </p:cNvPr>
          <p:cNvSpPr/>
          <p:nvPr/>
        </p:nvSpPr>
        <p:spPr>
          <a:xfrm>
            <a:off x="4523432" y="236147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81FF1FE-01B2-B14E-123A-D55AD760BE9F}"/>
              </a:ext>
            </a:extLst>
          </p:cNvPr>
          <p:cNvSpPr/>
          <p:nvPr/>
        </p:nvSpPr>
        <p:spPr>
          <a:xfrm>
            <a:off x="4514468" y="260800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D9B091-4DEB-0DD1-DC55-30F687E7B4FD}"/>
              </a:ext>
            </a:extLst>
          </p:cNvPr>
          <p:cNvSpPr/>
          <p:nvPr/>
        </p:nvSpPr>
        <p:spPr>
          <a:xfrm>
            <a:off x="4487574" y="114228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ACBB4D1-A0B3-A64D-49BF-58962EB1A5D1}"/>
              </a:ext>
            </a:extLst>
          </p:cNvPr>
          <p:cNvSpPr/>
          <p:nvPr/>
        </p:nvSpPr>
        <p:spPr>
          <a:xfrm>
            <a:off x="5267500" y="186841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745FDE6-9E56-C700-8FD8-88B8518D1225}"/>
              </a:ext>
            </a:extLst>
          </p:cNvPr>
          <p:cNvSpPr/>
          <p:nvPr/>
        </p:nvSpPr>
        <p:spPr>
          <a:xfrm>
            <a:off x="3739024" y="189979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1EB8360-1D56-B335-D6B3-DB48F3ED6ADB}"/>
              </a:ext>
            </a:extLst>
          </p:cNvPr>
          <p:cNvSpPr/>
          <p:nvPr/>
        </p:nvSpPr>
        <p:spPr>
          <a:xfrm>
            <a:off x="5029937" y="133502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48AD4B5-2015-9898-DF7B-AFFF84C15A50}"/>
              </a:ext>
            </a:extLst>
          </p:cNvPr>
          <p:cNvSpPr/>
          <p:nvPr/>
        </p:nvSpPr>
        <p:spPr>
          <a:xfrm>
            <a:off x="5056831" y="238388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6841621C-0574-DC18-99CC-0D2C06A88457}"/>
              </a:ext>
            </a:extLst>
          </p:cNvPr>
          <p:cNvSpPr txBox="1"/>
          <p:nvPr/>
        </p:nvSpPr>
        <p:spPr>
          <a:xfrm>
            <a:off x="906982" y="3213783"/>
            <a:ext cx="1306768" cy="646331"/>
          </a:xfrm>
          <a:prstGeom prst="rect">
            <a:avLst/>
          </a:prstGeom>
          <a:noFill/>
        </p:spPr>
        <p:txBody>
          <a:bodyPr wrap="none" rtlCol="0">
            <a:spAutoFit/>
          </a:bodyPr>
          <a:lstStyle/>
          <a:p>
            <a:pPr algn="ctr"/>
            <a:r>
              <a:rPr lang="en-GB" b="1" dirty="0">
                <a:latin typeface="Century Gothic" panose="020B0502020202020204" pitchFamily="34" charset="0"/>
              </a:rPr>
              <a:t>Metal: Mg</a:t>
            </a:r>
          </a:p>
          <a:p>
            <a:pPr algn="ctr"/>
            <a:r>
              <a:rPr lang="en-GB" b="1" dirty="0">
                <a:latin typeface="Century Gothic" panose="020B0502020202020204" pitchFamily="34" charset="0"/>
              </a:rPr>
              <a:t>2,8,2</a:t>
            </a:r>
          </a:p>
        </p:txBody>
      </p:sp>
      <p:sp>
        <p:nvSpPr>
          <p:cNvPr id="29" name="TextBox 28">
            <a:extLst>
              <a:ext uri="{FF2B5EF4-FFF2-40B4-BE49-F238E27FC236}">
                <a16:creationId xmlns:a16="http://schemas.microsoft.com/office/drawing/2014/main" id="{B898518F-0A5B-5894-E638-5A6BFDE4769F}"/>
              </a:ext>
            </a:extLst>
          </p:cNvPr>
          <p:cNvSpPr txBox="1"/>
          <p:nvPr/>
        </p:nvSpPr>
        <p:spPr>
          <a:xfrm>
            <a:off x="3697346" y="3188549"/>
            <a:ext cx="1701107" cy="646331"/>
          </a:xfrm>
          <a:prstGeom prst="rect">
            <a:avLst/>
          </a:prstGeom>
          <a:noFill/>
        </p:spPr>
        <p:txBody>
          <a:bodyPr wrap="none" rtlCol="0">
            <a:spAutoFit/>
          </a:bodyPr>
          <a:lstStyle/>
          <a:p>
            <a:pPr algn="ctr"/>
            <a:r>
              <a:rPr lang="en-GB" b="1" dirty="0">
                <a:latin typeface="Century Gothic" panose="020B0502020202020204" pitchFamily="34" charset="0"/>
              </a:rPr>
              <a:t>Non-metal: O</a:t>
            </a:r>
          </a:p>
          <a:p>
            <a:pPr algn="ctr"/>
            <a:r>
              <a:rPr lang="en-GB" b="1" dirty="0">
                <a:latin typeface="Century Gothic" panose="020B0502020202020204" pitchFamily="34" charset="0"/>
              </a:rPr>
              <a:t>2,6</a:t>
            </a:r>
          </a:p>
        </p:txBody>
      </p:sp>
      <p:sp>
        <p:nvSpPr>
          <p:cNvPr id="31" name="TextBox 30">
            <a:extLst>
              <a:ext uri="{FF2B5EF4-FFF2-40B4-BE49-F238E27FC236}">
                <a16:creationId xmlns:a16="http://schemas.microsoft.com/office/drawing/2014/main" id="{83D6307F-BB2C-9FED-BBA6-5F8469C8DE55}"/>
              </a:ext>
            </a:extLst>
          </p:cNvPr>
          <p:cNvSpPr txBox="1"/>
          <p:nvPr/>
        </p:nvSpPr>
        <p:spPr>
          <a:xfrm>
            <a:off x="313740" y="3886157"/>
            <a:ext cx="2720667"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entury Gothic" panose="020B0502020202020204" pitchFamily="34" charset="0"/>
              </a:rPr>
              <a:t>Needs to </a:t>
            </a:r>
            <a:r>
              <a:rPr lang="en-GB" b="1" dirty="0">
                <a:latin typeface="Century Gothic" panose="020B0502020202020204" pitchFamily="34" charset="0"/>
              </a:rPr>
              <a:t>lose 2 electrons </a:t>
            </a:r>
            <a:r>
              <a:rPr lang="en-GB" dirty="0">
                <a:latin typeface="Century Gothic" panose="020B0502020202020204" pitchFamily="34" charset="0"/>
              </a:rPr>
              <a:t>for a stable electronic arrangement</a:t>
            </a:r>
          </a:p>
        </p:txBody>
      </p:sp>
      <p:sp>
        <p:nvSpPr>
          <p:cNvPr id="32" name="TextBox 31">
            <a:extLst>
              <a:ext uri="{FF2B5EF4-FFF2-40B4-BE49-F238E27FC236}">
                <a16:creationId xmlns:a16="http://schemas.microsoft.com/office/drawing/2014/main" id="{DDE8104E-3F91-AC33-1EB4-5AE662E254D7}"/>
              </a:ext>
            </a:extLst>
          </p:cNvPr>
          <p:cNvSpPr txBox="1"/>
          <p:nvPr/>
        </p:nvSpPr>
        <p:spPr>
          <a:xfrm>
            <a:off x="3154134" y="3888778"/>
            <a:ext cx="2720667"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entury Gothic" panose="020B0502020202020204" pitchFamily="34" charset="0"/>
              </a:rPr>
              <a:t>Needs to </a:t>
            </a:r>
            <a:r>
              <a:rPr lang="en-GB" b="1" dirty="0">
                <a:latin typeface="Century Gothic" panose="020B0502020202020204" pitchFamily="34" charset="0"/>
              </a:rPr>
              <a:t>gain 2 electrons</a:t>
            </a:r>
            <a:r>
              <a:rPr lang="en-GB" dirty="0">
                <a:latin typeface="Century Gothic" panose="020B0502020202020204" pitchFamily="34" charset="0"/>
              </a:rPr>
              <a:t> for a stable electronic arrangement</a:t>
            </a:r>
          </a:p>
        </p:txBody>
      </p:sp>
      <p:cxnSp>
        <p:nvCxnSpPr>
          <p:cNvPr id="35" name="Curved Connector 34">
            <a:extLst>
              <a:ext uri="{FF2B5EF4-FFF2-40B4-BE49-F238E27FC236}">
                <a16:creationId xmlns:a16="http://schemas.microsoft.com/office/drawing/2014/main" id="{3B644325-B1EF-B779-AFDE-CA316FA96BA8}"/>
              </a:ext>
            </a:extLst>
          </p:cNvPr>
          <p:cNvCxnSpPr>
            <a:cxnSpLocks/>
          </p:cNvCxnSpPr>
          <p:nvPr/>
        </p:nvCxnSpPr>
        <p:spPr>
          <a:xfrm>
            <a:off x="1613086" y="844817"/>
            <a:ext cx="2291326" cy="528961"/>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18E9D8-BDE2-DACC-BB85-8D957C5BE449}"/>
              </a:ext>
            </a:extLst>
          </p:cNvPr>
          <p:cNvCxnSpPr>
            <a:cxnSpLocks/>
          </p:cNvCxnSpPr>
          <p:nvPr/>
        </p:nvCxnSpPr>
        <p:spPr>
          <a:xfrm flipV="1">
            <a:off x="5686909" y="1864791"/>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FBB22DE-C134-7243-7B95-4EE8581B4832}"/>
              </a:ext>
            </a:extLst>
          </p:cNvPr>
          <p:cNvSpPr/>
          <p:nvPr/>
        </p:nvSpPr>
        <p:spPr>
          <a:xfrm>
            <a:off x="6816327" y="1204005"/>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47F33C1-DEC9-C7E8-01A1-7F93B670D21B}"/>
              </a:ext>
            </a:extLst>
          </p:cNvPr>
          <p:cNvSpPr/>
          <p:nvPr/>
        </p:nvSpPr>
        <p:spPr>
          <a:xfrm>
            <a:off x="7071555" y="1460976"/>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D0DED98-75E5-5557-252D-683C0DE98A58}"/>
              </a:ext>
            </a:extLst>
          </p:cNvPr>
          <p:cNvSpPr txBox="1"/>
          <p:nvPr/>
        </p:nvSpPr>
        <p:spPr>
          <a:xfrm>
            <a:off x="7406648" y="998113"/>
            <a:ext cx="365806" cy="400110"/>
          </a:xfrm>
          <a:prstGeom prst="rect">
            <a:avLst/>
          </a:prstGeom>
          <a:noFill/>
        </p:spPr>
        <p:txBody>
          <a:bodyPr wrap="none" rtlCol="0">
            <a:spAutoFit/>
          </a:bodyPr>
          <a:lstStyle/>
          <a:p>
            <a:r>
              <a:rPr lang="en-GB" sz="2000" b="1" dirty="0">
                <a:solidFill>
                  <a:srgbClr val="7030A0"/>
                </a:solidFill>
              </a:rPr>
              <a:t>×</a:t>
            </a:r>
          </a:p>
        </p:txBody>
      </p:sp>
      <p:sp>
        <p:nvSpPr>
          <p:cNvPr id="41" name="TextBox 40">
            <a:extLst>
              <a:ext uri="{FF2B5EF4-FFF2-40B4-BE49-F238E27FC236}">
                <a16:creationId xmlns:a16="http://schemas.microsoft.com/office/drawing/2014/main" id="{7C32EB93-E6FB-3B0B-3891-1888DA97BE60}"/>
              </a:ext>
            </a:extLst>
          </p:cNvPr>
          <p:cNvSpPr txBox="1"/>
          <p:nvPr/>
        </p:nvSpPr>
        <p:spPr>
          <a:xfrm>
            <a:off x="7407995" y="1258521"/>
            <a:ext cx="365806" cy="400110"/>
          </a:xfrm>
          <a:prstGeom prst="rect">
            <a:avLst/>
          </a:prstGeom>
          <a:noFill/>
        </p:spPr>
        <p:txBody>
          <a:bodyPr wrap="none" rtlCol="0">
            <a:spAutoFit/>
          </a:bodyPr>
          <a:lstStyle/>
          <a:p>
            <a:r>
              <a:rPr lang="en-GB" sz="2000" b="1" dirty="0">
                <a:solidFill>
                  <a:srgbClr val="7030A0"/>
                </a:solidFill>
              </a:rPr>
              <a:t>×</a:t>
            </a:r>
          </a:p>
        </p:txBody>
      </p:sp>
      <p:sp>
        <p:nvSpPr>
          <p:cNvPr id="42" name="TextBox 41">
            <a:extLst>
              <a:ext uri="{FF2B5EF4-FFF2-40B4-BE49-F238E27FC236}">
                <a16:creationId xmlns:a16="http://schemas.microsoft.com/office/drawing/2014/main" id="{E5764095-46D8-9068-D9FE-449DE21F5ACB}"/>
              </a:ext>
            </a:extLst>
          </p:cNvPr>
          <p:cNvSpPr txBox="1"/>
          <p:nvPr/>
        </p:nvSpPr>
        <p:spPr>
          <a:xfrm>
            <a:off x="7410181" y="2220143"/>
            <a:ext cx="365806" cy="400110"/>
          </a:xfrm>
          <a:prstGeom prst="rect">
            <a:avLst/>
          </a:prstGeom>
          <a:noFill/>
        </p:spPr>
        <p:txBody>
          <a:bodyPr wrap="none" rtlCol="0">
            <a:spAutoFit/>
          </a:bodyPr>
          <a:lstStyle/>
          <a:p>
            <a:r>
              <a:rPr lang="en-GB" sz="2000" b="1" dirty="0">
                <a:solidFill>
                  <a:srgbClr val="7030A0"/>
                </a:solidFill>
              </a:rPr>
              <a:t>×</a:t>
            </a:r>
          </a:p>
        </p:txBody>
      </p:sp>
      <p:sp>
        <p:nvSpPr>
          <p:cNvPr id="43" name="TextBox 42">
            <a:extLst>
              <a:ext uri="{FF2B5EF4-FFF2-40B4-BE49-F238E27FC236}">
                <a16:creationId xmlns:a16="http://schemas.microsoft.com/office/drawing/2014/main" id="{E4D7C3D4-97FE-1654-D044-6DC714A80B61}"/>
              </a:ext>
            </a:extLst>
          </p:cNvPr>
          <p:cNvSpPr txBox="1"/>
          <p:nvPr/>
        </p:nvSpPr>
        <p:spPr>
          <a:xfrm>
            <a:off x="7413474" y="2479770"/>
            <a:ext cx="365806" cy="400110"/>
          </a:xfrm>
          <a:prstGeom prst="rect">
            <a:avLst/>
          </a:prstGeom>
          <a:noFill/>
        </p:spPr>
        <p:txBody>
          <a:bodyPr wrap="none" rtlCol="0">
            <a:spAutoFit/>
          </a:bodyPr>
          <a:lstStyle/>
          <a:p>
            <a:r>
              <a:rPr lang="en-GB" sz="2000" b="1" dirty="0">
                <a:solidFill>
                  <a:srgbClr val="7030A0"/>
                </a:solidFill>
              </a:rPr>
              <a:t>×</a:t>
            </a:r>
          </a:p>
        </p:txBody>
      </p:sp>
      <p:sp>
        <p:nvSpPr>
          <p:cNvPr id="44" name="TextBox 43">
            <a:extLst>
              <a:ext uri="{FF2B5EF4-FFF2-40B4-BE49-F238E27FC236}">
                <a16:creationId xmlns:a16="http://schemas.microsoft.com/office/drawing/2014/main" id="{18DD50D4-07F9-C904-F713-A8906915D298}"/>
              </a:ext>
            </a:extLst>
          </p:cNvPr>
          <p:cNvSpPr txBox="1"/>
          <p:nvPr/>
        </p:nvSpPr>
        <p:spPr>
          <a:xfrm>
            <a:off x="6652493" y="1749046"/>
            <a:ext cx="365806" cy="400110"/>
          </a:xfrm>
          <a:prstGeom prst="rect">
            <a:avLst/>
          </a:prstGeom>
          <a:noFill/>
        </p:spPr>
        <p:txBody>
          <a:bodyPr wrap="none" rtlCol="0">
            <a:spAutoFit/>
          </a:bodyPr>
          <a:lstStyle/>
          <a:p>
            <a:r>
              <a:rPr lang="en-GB" sz="2000" b="1" dirty="0">
                <a:solidFill>
                  <a:srgbClr val="7030A0"/>
                </a:solidFill>
              </a:rPr>
              <a:t>×</a:t>
            </a:r>
          </a:p>
        </p:txBody>
      </p:sp>
      <p:sp>
        <p:nvSpPr>
          <p:cNvPr id="45" name="TextBox 44">
            <a:extLst>
              <a:ext uri="{FF2B5EF4-FFF2-40B4-BE49-F238E27FC236}">
                <a16:creationId xmlns:a16="http://schemas.microsoft.com/office/drawing/2014/main" id="{88DDA477-DCC3-FBDA-77E2-F7D368CF765D}"/>
              </a:ext>
            </a:extLst>
          </p:cNvPr>
          <p:cNvSpPr txBox="1"/>
          <p:nvPr/>
        </p:nvSpPr>
        <p:spPr>
          <a:xfrm>
            <a:off x="8177334" y="1736051"/>
            <a:ext cx="365806" cy="400110"/>
          </a:xfrm>
          <a:prstGeom prst="rect">
            <a:avLst/>
          </a:prstGeom>
          <a:noFill/>
        </p:spPr>
        <p:txBody>
          <a:bodyPr wrap="none" rtlCol="0">
            <a:spAutoFit/>
          </a:bodyPr>
          <a:lstStyle/>
          <a:p>
            <a:r>
              <a:rPr lang="en-GB" sz="2000" b="1" dirty="0">
                <a:solidFill>
                  <a:srgbClr val="7030A0"/>
                </a:solidFill>
              </a:rPr>
              <a:t>×</a:t>
            </a:r>
          </a:p>
        </p:txBody>
      </p:sp>
      <p:sp>
        <p:nvSpPr>
          <p:cNvPr id="46" name="TextBox 45">
            <a:extLst>
              <a:ext uri="{FF2B5EF4-FFF2-40B4-BE49-F238E27FC236}">
                <a16:creationId xmlns:a16="http://schemas.microsoft.com/office/drawing/2014/main" id="{2EEAFC83-A1E0-50B6-CF24-46D047822916}"/>
              </a:ext>
            </a:extLst>
          </p:cNvPr>
          <p:cNvSpPr txBox="1"/>
          <p:nvPr/>
        </p:nvSpPr>
        <p:spPr>
          <a:xfrm>
            <a:off x="6822726" y="1240418"/>
            <a:ext cx="365806" cy="400110"/>
          </a:xfrm>
          <a:prstGeom prst="rect">
            <a:avLst/>
          </a:prstGeom>
          <a:noFill/>
        </p:spPr>
        <p:txBody>
          <a:bodyPr wrap="none" rtlCol="0">
            <a:spAutoFit/>
          </a:bodyPr>
          <a:lstStyle/>
          <a:p>
            <a:r>
              <a:rPr lang="en-GB" sz="2000" b="1" dirty="0">
                <a:solidFill>
                  <a:srgbClr val="7030A0"/>
                </a:solidFill>
              </a:rPr>
              <a:t>×</a:t>
            </a:r>
          </a:p>
        </p:txBody>
      </p:sp>
      <p:sp>
        <p:nvSpPr>
          <p:cNvPr id="47" name="TextBox 46">
            <a:extLst>
              <a:ext uri="{FF2B5EF4-FFF2-40B4-BE49-F238E27FC236}">
                <a16:creationId xmlns:a16="http://schemas.microsoft.com/office/drawing/2014/main" id="{AC22A439-5165-7E7D-6478-92A3283F2DFA}"/>
              </a:ext>
            </a:extLst>
          </p:cNvPr>
          <p:cNvSpPr txBox="1"/>
          <p:nvPr/>
        </p:nvSpPr>
        <p:spPr>
          <a:xfrm>
            <a:off x="7984062" y="1218377"/>
            <a:ext cx="365806" cy="400110"/>
          </a:xfrm>
          <a:prstGeom prst="rect">
            <a:avLst/>
          </a:prstGeom>
          <a:noFill/>
        </p:spPr>
        <p:txBody>
          <a:bodyPr wrap="none" rtlCol="0">
            <a:spAutoFit/>
          </a:bodyPr>
          <a:lstStyle/>
          <a:p>
            <a:r>
              <a:rPr lang="en-GB" sz="2000" b="1" dirty="0">
                <a:solidFill>
                  <a:srgbClr val="7030A0"/>
                </a:solidFill>
              </a:rPr>
              <a:t>×</a:t>
            </a:r>
          </a:p>
        </p:txBody>
      </p:sp>
      <p:sp>
        <p:nvSpPr>
          <p:cNvPr id="48" name="TextBox 47">
            <a:extLst>
              <a:ext uri="{FF2B5EF4-FFF2-40B4-BE49-F238E27FC236}">
                <a16:creationId xmlns:a16="http://schemas.microsoft.com/office/drawing/2014/main" id="{7A4E08D5-62FC-791B-8C97-2CB482D9EAFB}"/>
              </a:ext>
            </a:extLst>
          </p:cNvPr>
          <p:cNvSpPr txBox="1"/>
          <p:nvPr/>
        </p:nvSpPr>
        <p:spPr>
          <a:xfrm>
            <a:off x="6845726" y="2242856"/>
            <a:ext cx="365806" cy="400110"/>
          </a:xfrm>
          <a:prstGeom prst="rect">
            <a:avLst/>
          </a:prstGeom>
          <a:noFill/>
        </p:spPr>
        <p:txBody>
          <a:bodyPr wrap="none" rtlCol="0">
            <a:spAutoFit/>
          </a:bodyPr>
          <a:lstStyle/>
          <a:p>
            <a:r>
              <a:rPr lang="en-GB" sz="2000" b="1" dirty="0">
                <a:solidFill>
                  <a:srgbClr val="7030A0"/>
                </a:solidFill>
              </a:rPr>
              <a:t>×</a:t>
            </a:r>
          </a:p>
        </p:txBody>
      </p:sp>
      <p:sp>
        <p:nvSpPr>
          <p:cNvPr id="49" name="TextBox 48">
            <a:extLst>
              <a:ext uri="{FF2B5EF4-FFF2-40B4-BE49-F238E27FC236}">
                <a16:creationId xmlns:a16="http://schemas.microsoft.com/office/drawing/2014/main" id="{8610FE06-7A9D-A5DF-6DA7-DCEA3BBF319B}"/>
              </a:ext>
            </a:extLst>
          </p:cNvPr>
          <p:cNvSpPr txBox="1"/>
          <p:nvPr/>
        </p:nvSpPr>
        <p:spPr>
          <a:xfrm>
            <a:off x="7966900" y="2232493"/>
            <a:ext cx="365806" cy="400110"/>
          </a:xfrm>
          <a:prstGeom prst="rect">
            <a:avLst/>
          </a:prstGeom>
          <a:noFill/>
        </p:spPr>
        <p:txBody>
          <a:bodyPr wrap="none" rtlCol="0">
            <a:spAutoFit/>
          </a:bodyPr>
          <a:lstStyle/>
          <a:p>
            <a:r>
              <a:rPr lang="en-GB" sz="2000" b="1" dirty="0">
                <a:solidFill>
                  <a:srgbClr val="7030A0"/>
                </a:solidFill>
              </a:rPr>
              <a:t>×</a:t>
            </a:r>
          </a:p>
        </p:txBody>
      </p:sp>
      <p:sp>
        <p:nvSpPr>
          <p:cNvPr id="50" name="Left Bracket 49">
            <a:extLst>
              <a:ext uri="{FF2B5EF4-FFF2-40B4-BE49-F238E27FC236}">
                <a16:creationId xmlns:a16="http://schemas.microsoft.com/office/drawing/2014/main" id="{D9789EE6-7135-FEFF-E6A0-30F10F4E16CF}"/>
              </a:ext>
            </a:extLst>
          </p:cNvPr>
          <p:cNvSpPr/>
          <p:nvPr/>
        </p:nvSpPr>
        <p:spPr>
          <a:xfrm>
            <a:off x="6631125" y="1164270"/>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1" name="Right Bracket 50">
            <a:extLst>
              <a:ext uri="{FF2B5EF4-FFF2-40B4-BE49-F238E27FC236}">
                <a16:creationId xmlns:a16="http://schemas.microsoft.com/office/drawing/2014/main" id="{92E00CF1-D206-1AEC-3C55-7D02900C0DEB}"/>
              </a:ext>
            </a:extLst>
          </p:cNvPr>
          <p:cNvSpPr/>
          <p:nvPr/>
        </p:nvSpPr>
        <p:spPr>
          <a:xfrm>
            <a:off x="8260172" y="1164271"/>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2" name="Rectangle 51">
            <a:extLst>
              <a:ext uri="{FF2B5EF4-FFF2-40B4-BE49-F238E27FC236}">
                <a16:creationId xmlns:a16="http://schemas.microsoft.com/office/drawing/2014/main" id="{AD456DB7-327D-4178-4C32-6D73CF2DB616}"/>
              </a:ext>
            </a:extLst>
          </p:cNvPr>
          <p:cNvSpPr/>
          <p:nvPr/>
        </p:nvSpPr>
        <p:spPr>
          <a:xfrm>
            <a:off x="7284395" y="2965560"/>
            <a:ext cx="904415" cy="461665"/>
          </a:xfrm>
          <a:prstGeom prst="rect">
            <a:avLst/>
          </a:prstGeom>
        </p:spPr>
        <p:txBody>
          <a:bodyPr wrap="none">
            <a:spAutoFit/>
          </a:bodyPr>
          <a:lstStyle/>
          <a:p>
            <a:r>
              <a:rPr lang="en-GB" sz="2400" b="1" dirty="0">
                <a:latin typeface="Century Gothic" panose="020B0502020202020204" pitchFamily="34" charset="0"/>
              </a:rPr>
              <a:t>Mg</a:t>
            </a:r>
            <a:r>
              <a:rPr lang="en-GB" sz="2400" b="1" baseline="30000" dirty="0">
                <a:latin typeface="Century Gothic" panose="020B0502020202020204" pitchFamily="34" charset="0"/>
              </a:rPr>
              <a:t>2+</a:t>
            </a:r>
            <a:endParaRPr lang="en-GB" sz="2400" b="1" dirty="0"/>
          </a:p>
        </p:txBody>
      </p:sp>
      <p:sp>
        <p:nvSpPr>
          <p:cNvPr id="53" name="Left Bracket 52">
            <a:extLst>
              <a:ext uri="{FF2B5EF4-FFF2-40B4-BE49-F238E27FC236}">
                <a16:creationId xmlns:a16="http://schemas.microsoft.com/office/drawing/2014/main" id="{70F94CF0-C08F-A6D6-FAE2-12E60B10CBE1}"/>
              </a:ext>
            </a:extLst>
          </p:cNvPr>
          <p:cNvSpPr/>
          <p:nvPr/>
        </p:nvSpPr>
        <p:spPr>
          <a:xfrm>
            <a:off x="9189126" y="1151097"/>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4" name="Right Bracket 53">
            <a:extLst>
              <a:ext uri="{FF2B5EF4-FFF2-40B4-BE49-F238E27FC236}">
                <a16:creationId xmlns:a16="http://schemas.microsoft.com/office/drawing/2014/main" id="{05DC4B8C-1EC0-7777-E20A-E3A143C28247}"/>
              </a:ext>
            </a:extLst>
          </p:cNvPr>
          <p:cNvSpPr/>
          <p:nvPr/>
        </p:nvSpPr>
        <p:spPr>
          <a:xfrm>
            <a:off x="10736294" y="1172178"/>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5" name="TextBox 54">
            <a:extLst>
              <a:ext uri="{FF2B5EF4-FFF2-40B4-BE49-F238E27FC236}">
                <a16:creationId xmlns:a16="http://schemas.microsoft.com/office/drawing/2014/main" id="{8E6B8638-D2BC-CAEC-B3B0-31466236E9A6}"/>
              </a:ext>
            </a:extLst>
          </p:cNvPr>
          <p:cNvSpPr txBox="1"/>
          <p:nvPr/>
        </p:nvSpPr>
        <p:spPr>
          <a:xfrm>
            <a:off x="10900896" y="794920"/>
            <a:ext cx="436338" cy="400110"/>
          </a:xfrm>
          <a:prstGeom prst="rect">
            <a:avLst/>
          </a:prstGeom>
          <a:noFill/>
        </p:spPr>
        <p:txBody>
          <a:bodyPr wrap="none" rtlCol="0">
            <a:spAutoFit/>
          </a:bodyPr>
          <a:lstStyle/>
          <a:p>
            <a:r>
              <a:rPr lang="en-GB" sz="2000" b="1" dirty="0">
                <a:latin typeface="Century Gothic" panose="020B0502020202020204" pitchFamily="34" charset="0"/>
              </a:rPr>
              <a:t>2-</a:t>
            </a:r>
          </a:p>
        </p:txBody>
      </p:sp>
      <p:sp>
        <p:nvSpPr>
          <p:cNvPr id="56" name="Oval 55">
            <a:extLst>
              <a:ext uri="{FF2B5EF4-FFF2-40B4-BE49-F238E27FC236}">
                <a16:creationId xmlns:a16="http://schemas.microsoft.com/office/drawing/2014/main" id="{912E4D5A-5740-E7B5-1D94-CB951FD90911}"/>
              </a:ext>
            </a:extLst>
          </p:cNvPr>
          <p:cNvSpPr/>
          <p:nvPr/>
        </p:nvSpPr>
        <p:spPr>
          <a:xfrm>
            <a:off x="9305664" y="1224928"/>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E0C39AE-0AA0-326F-64AD-9CBDF4B094DA}"/>
              </a:ext>
            </a:extLst>
          </p:cNvPr>
          <p:cNvSpPr/>
          <p:nvPr/>
        </p:nvSpPr>
        <p:spPr>
          <a:xfrm>
            <a:off x="9560892" y="1481899"/>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46A9D9F-B78E-7B65-021C-28FAD3893F44}"/>
              </a:ext>
            </a:extLst>
          </p:cNvPr>
          <p:cNvSpPr/>
          <p:nvPr/>
        </p:nvSpPr>
        <p:spPr>
          <a:xfrm>
            <a:off x="10032653" y="145500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44395BA6-A721-EB19-20BE-43B16591DF1D}"/>
              </a:ext>
            </a:extLst>
          </p:cNvPr>
          <p:cNvSpPr/>
          <p:nvPr/>
        </p:nvSpPr>
        <p:spPr>
          <a:xfrm>
            <a:off x="10064030" y="241422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72E5F02B-9A0D-34F2-FD35-377BF24FE528}"/>
              </a:ext>
            </a:extLst>
          </p:cNvPr>
          <p:cNvSpPr/>
          <p:nvPr/>
        </p:nvSpPr>
        <p:spPr>
          <a:xfrm>
            <a:off x="10055066" y="266075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CA7A9D27-70F9-06AE-4819-1F06F0EF3E19}"/>
              </a:ext>
            </a:extLst>
          </p:cNvPr>
          <p:cNvSpPr/>
          <p:nvPr/>
        </p:nvSpPr>
        <p:spPr>
          <a:xfrm>
            <a:off x="10028172" y="119503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E0B2F4D8-70F4-A6E7-3CEA-09B72D539F92}"/>
              </a:ext>
            </a:extLst>
          </p:cNvPr>
          <p:cNvSpPr/>
          <p:nvPr/>
        </p:nvSpPr>
        <p:spPr>
          <a:xfrm>
            <a:off x="10808098" y="192116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20FF579-52D8-EEB8-51AD-C1073E78ACFE}"/>
              </a:ext>
            </a:extLst>
          </p:cNvPr>
          <p:cNvSpPr/>
          <p:nvPr/>
        </p:nvSpPr>
        <p:spPr>
          <a:xfrm>
            <a:off x="9279622" y="195254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CA9E297E-2AF8-8670-02F4-87198DBA12B9}"/>
              </a:ext>
            </a:extLst>
          </p:cNvPr>
          <p:cNvSpPr/>
          <p:nvPr/>
        </p:nvSpPr>
        <p:spPr>
          <a:xfrm>
            <a:off x="10570535" y="138777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27E83A97-B342-CE6C-B3B6-D4DF52243E16}"/>
              </a:ext>
            </a:extLst>
          </p:cNvPr>
          <p:cNvSpPr/>
          <p:nvPr/>
        </p:nvSpPr>
        <p:spPr>
          <a:xfrm>
            <a:off x="10597429" y="243663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2A45E506-4521-8CB0-5D1F-448DE8FBDC24}"/>
              </a:ext>
            </a:extLst>
          </p:cNvPr>
          <p:cNvSpPr txBox="1"/>
          <p:nvPr/>
        </p:nvSpPr>
        <p:spPr>
          <a:xfrm>
            <a:off x="9302371" y="1295290"/>
            <a:ext cx="365806" cy="400110"/>
          </a:xfrm>
          <a:prstGeom prst="rect">
            <a:avLst/>
          </a:prstGeom>
          <a:noFill/>
        </p:spPr>
        <p:txBody>
          <a:bodyPr wrap="none" rtlCol="0">
            <a:spAutoFit/>
          </a:bodyPr>
          <a:lstStyle/>
          <a:p>
            <a:r>
              <a:rPr lang="en-GB" sz="2000" b="1" dirty="0">
                <a:solidFill>
                  <a:srgbClr val="7030A0"/>
                </a:solidFill>
              </a:rPr>
              <a:t>×</a:t>
            </a:r>
          </a:p>
        </p:txBody>
      </p:sp>
      <p:sp>
        <p:nvSpPr>
          <p:cNvPr id="68" name="TextBox 67">
            <a:extLst>
              <a:ext uri="{FF2B5EF4-FFF2-40B4-BE49-F238E27FC236}">
                <a16:creationId xmlns:a16="http://schemas.microsoft.com/office/drawing/2014/main" id="{03E866A3-BA6C-B1B6-EC06-1BF0286C5C8A}"/>
              </a:ext>
            </a:extLst>
          </p:cNvPr>
          <p:cNvSpPr txBox="1"/>
          <p:nvPr/>
        </p:nvSpPr>
        <p:spPr>
          <a:xfrm>
            <a:off x="8401579" y="802917"/>
            <a:ext cx="482824" cy="400110"/>
          </a:xfrm>
          <a:prstGeom prst="rect">
            <a:avLst/>
          </a:prstGeom>
          <a:noFill/>
        </p:spPr>
        <p:txBody>
          <a:bodyPr wrap="none" rtlCol="0">
            <a:spAutoFit/>
          </a:bodyPr>
          <a:lstStyle/>
          <a:p>
            <a:r>
              <a:rPr lang="en-GB" sz="2000" b="1" dirty="0">
                <a:latin typeface="Century Gothic" panose="020B0502020202020204" pitchFamily="34" charset="0"/>
              </a:rPr>
              <a:t>2+</a:t>
            </a:r>
          </a:p>
        </p:txBody>
      </p:sp>
      <p:sp>
        <p:nvSpPr>
          <p:cNvPr id="69" name="Rectangle 68">
            <a:extLst>
              <a:ext uri="{FF2B5EF4-FFF2-40B4-BE49-F238E27FC236}">
                <a16:creationId xmlns:a16="http://schemas.microsoft.com/office/drawing/2014/main" id="{3868AF7C-E87B-AD9D-B20A-50C886EEA9FD}"/>
              </a:ext>
            </a:extLst>
          </p:cNvPr>
          <p:cNvSpPr/>
          <p:nvPr/>
        </p:nvSpPr>
        <p:spPr>
          <a:xfrm>
            <a:off x="9853571" y="2996406"/>
            <a:ext cx="644728" cy="461665"/>
          </a:xfrm>
          <a:prstGeom prst="rect">
            <a:avLst/>
          </a:prstGeom>
        </p:spPr>
        <p:txBody>
          <a:bodyPr wrap="none">
            <a:spAutoFit/>
          </a:bodyPr>
          <a:lstStyle/>
          <a:p>
            <a:r>
              <a:rPr lang="en-GB" sz="2400" b="1" dirty="0">
                <a:latin typeface="Century Gothic" panose="020B0502020202020204" pitchFamily="34" charset="0"/>
              </a:rPr>
              <a:t>O</a:t>
            </a:r>
            <a:r>
              <a:rPr lang="en-GB" sz="2400" b="1" baseline="30000" dirty="0">
                <a:latin typeface="Century Gothic" panose="020B0502020202020204" pitchFamily="34" charset="0"/>
              </a:rPr>
              <a:t>2-</a:t>
            </a:r>
            <a:endParaRPr lang="en-GB" sz="2400" b="1" dirty="0"/>
          </a:p>
        </p:txBody>
      </p:sp>
      <p:sp>
        <p:nvSpPr>
          <p:cNvPr id="71" name="TextBox 70">
            <a:extLst>
              <a:ext uri="{FF2B5EF4-FFF2-40B4-BE49-F238E27FC236}">
                <a16:creationId xmlns:a16="http://schemas.microsoft.com/office/drawing/2014/main" id="{378239D4-E462-48D1-1038-B3E34FC4A1F5}"/>
              </a:ext>
            </a:extLst>
          </p:cNvPr>
          <p:cNvSpPr txBox="1"/>
          <p:nvPr/>
        </p:nvSpPr>
        <p:spPr>
          <a:xfrm>
            <a:off x="313680" y="4880866"/>
            <a:ext cx="7181463"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Century Gothic" panose="020B0502020202020204" pitchFamily="34" charset="0"/>
              </a:rPr>
              <a:t>These oppositely charged ions have a strong electrostatic force of attraction called ionic bonding</a:t>
            </a:r>
          </a:p>
        </p:txBody>
      </p:sp>
      <p:sp>
        <p:nvSpPr>
          <p:cNvPr id="90" name="Rectangle 89">
            <a:extLst>
              <a:ext uri="{FF2B5EF4-FFF2-40B4-BE49-F238E27FC236}">
                <a16:creationId xmlns:a16="http://schemas.microsoft.com/office/drawing/2014/main" id="{FD0CE5E6-05B9-C43F-0A07-F46BDF51ABB1}"/>
              </a:ext>
            </a:extLst>
          </p:cNvPr>
          <p:cNvSpPr/>
          <p:nvPr/>
        </p:nvSpPr>
        <p:spPr>
          <a:xfrm>
            <a:off x="318755" y="3869404"/>
            <a:ext cx="6975007" cy="707886"/>
          </a:xfrm>
          <a:prstGeom prst="rect">
            <a:avLst/>
          </a:prstGeom>
        </p:spPr>
        <p:txBody>
          <a:bodyPr wrap="square">
            <a:spAutoFit/>
          </a:bodyPr>
          <a:lstStyle/>
          <a:p>
            <a:pPr marL="285750" indent="-285750">
              <a:buFont typeface="Arial" panose="020B0604020202020204" pitchFamily="34" charset="0"/>
              <a:buChar char="•"/>
            </a:pPr>
            <a:r>
              <a:rPr lang="en-GB" sz="2000" dirty="0">
                <a:latin typeface="Century Gothic" panose="020B0502020202020204" pitchFamily="34" charset="0"/>
              </a:rPr>
              <a:t>The magnesium atom </a:t>
            </a:r>
            <a:r>
              <a:rPr lang="en-GB" sz="2000" b="1" dirty="0">
                <a:latin typeface="Century Gothic" panose="020B0502020202020204" pitchFamily="34" charset="0"/>
              </a:rPr>
              <a:t>transfers</a:t>
            </a:r>
            <a:r>
              <a:rPr lang="en-GB" sz="2000" dirty="0">
                <a:latin typeface="Century Gothic" panose="020B0502020202020204" pitchFamily="34" charset="0"/>
              </a:rPr>
              <a:t> </a:t>
            </a:r>
            <a:r>
              <a:rPr lang="en-GB" sz="2000" b="1" dirty="0">
                <a:latin typeface="Century Gothic" panose="020B0502020202020204" pitchFamily="34" charset="0"/>
              </a:rPr>
              <a:t>2 electrons </a:t>
            </a:r>
            <a:r>
              <a:rPr lang="en-GB" sz="2000" dirty="0">
                <a:latin typeface="Century Gothic" panose="020B0502020202020204" pitchFamily="34" charset="0"/>
              </a:rPr>
              <a:t>to the oxygen atom</a:t>
            </a:r>
          </a:p>
        </p:txBody>
      </p:sp>
      <p:sp>
        <p:nvSpPr>
          <p:cNvPr id="91" name="Rectangle 90">
            <a:extLst>
              <a:ext uri="{FF2B5EF4-FFF2-40B4-BE49-F238E27FC236}">
                <a16:creationId xmlns:a16="http://schemas.microsoft.com/office/drawing/2014/main" id="{B7F48F35-00B6-A576-9750-6D798FA82963}"/>
              </a:ext>
            </a:extLst>
          </p:cNvPr>
          <p:cNvSpPr/>
          <p:nvPr/>
        </p:nvSpPr>
        <p:spPr>
          <a:xfrm>
            <a:off x="313680" y="4471601"/>
            <a:ext cx="6035627" cy="400110"/>
          </a:xfrm>
          <a:prstGeom prst="rect">
            <a:avLst/>
          </a:prstGeom>
        </p:spPr>
        <p:txBody>
          <a:bodyPr wrap="none">
            <a:spAutoFit/>
          </a:bodyPr>
          <a:lstStyle/>
          <a:p>
            <a:pPr marL="285750" indent="-285750">
              <a:buFont typeface="Arial" panose="020B0604020202020204" pitchFamily="34" charset="0"/>
              <a:buChar char="•"/>
            </a:pPr>
            <a:r>
              <a:rPr lang="en-GB" sz="2000" dirty="0">
                <a:latin typeface="Century Gothic" panose="020B0502020202020204" pitchFamily="34" charset="0"/>
              </a:rPr>
              <a:t>This forms a magnesium </a:t>
            </a:r>
            <a:r>
              <a:rPr lang="en-GB" sz="2000" b="1" dirty="0">
                <a:latin typeface="Century Gothic" panose="020B0502020202020204" pitchFamily="34" charset="0"/>
              </a:rPr>
              <a:t>ion</a:t>
            </a:r>
            <a:r>
              <a:rPr lang="en-GB" sz="2000" dirty="0">
                <a:latin typeface="Century Gothic" panose="020B0502020202020204" pitchFamily="34" charset="0"/>
              </a:rPr>
              <a:t> and an oxide </a:t>
            </a:r>
            <a:r>
              <a:rPr lang="en-GB" sz="2000" b="1" dirty="0">
                <a:latin typeface="Century Gothic" panose="020B0502020202020204" pitchFamily="34" charset="0"/>
              </a:rPr>
              <a:t>ion</a:t>
            </a:r>
          </a:p>
        </p:txBody>
      </p:sp>
      <p:sp>
        <p:nvSpPr>
          <p:cNvPr id="84" name="TextBox 83">
            <a:extLst>
              <a:ext uri="{FF2B5EF4-FFF2-40B4-BE49-F238E27FC236}">
                <a16:creationId xmlns:a16="http://schemas.microsoft.com/office/drawing/2014/main" id="{8047AB79-4762-C12E-D88A-6AB88ED0834B}"/>
              </a:ext>
            </a:extLst>
          </p:cNvPr>
          <p:cNvSpPr txBox="1"/>
          <p:nvPr/>
        </p:nvSpPr>
        <p:spPr>
          <a:xfrm>
            <a:off x="1378556" y="2723040"/>
            <a:ext cx="365806" cy="400110"/>
          </a:xfrm>
          <a:prstGeom prst="rect">
            <a:avLst/>
          </a:prstGeom>
          <a:noFill/>
        </p:spPr>
        <p:txBody>
          <a:bodyPr wrap="none" rtlCol="0">
            <a:spAutoFit/>
          </a:bodyPr>
          <a:lstStyle/>
          <a:p>
            <a:r>
              <a:rPr lang="en-GB" sz="2000" b="1" dirty="0">
                <a:solidFill>
                  <a:srgbClr val="7030A0"/>
                </a:solidFill>
              </a:rPr>
              <a:t>×</a:t>
            </a:r>
          </a:p>
        </p:txBody>
      </p:sp>
      <p:cxnSp>
        <p:nvCxnSpPr>
          <p:cNvPr id="85" name="Curved Connector 84">
            <a:extLst>
              <a:ext uri="{FF2B5EF4-FFF2-40B4-BE49-F238E27FC236}">
                <a16:creationId xmlns:a16="http://schemas.microsoft.com/office/drawing/2014/main" id="{D00A5DC5-9DDB-7C2A-00BE-B08007A275A4}"/>
              </a:ext>
            </a:extLst>
          </p:cNvPr>
          <p:cNvCxnSpPr>
            <a:cxnSpLocks/>
          </p:cNvCxnSpPr>
          <p:nvPr/>
        </p:nvCxnSpPr>
        <p:spPr>
          <a:xfrm flipV="1">
            <a:off x="1669722" y="2457996"/>
            <a:ext cx="2291326" cy="55584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D59374D-E1E3-EAA2-F27A-1A9F28101070}"/>
              </a:ext>
            </a:extLst>
          </p:cNvPr>
          <p:cNvSpPr txBox="1"/>
          <p:nvPr/>
        </p:nvSpPr>
        <p:spPr>
          <a:xfrm>
            <a:off x="9342174" y="2252326"/>
            <a:ext cx="365806" cy="400110"/>
          </a:xfrm>
          <a:prstGeom prst="rect">
            <a:avLst/>
          </a:prstGeom>
          <a:noFill/>
        </p:spPr>
        <p:txBody>
          <a:bodyPr wrap="none" rtlCol="0">
            <a:spAutoFit/>
          </a:bodyPr>
          <a:lstStyle/>
          <a:p>
            <a:r>
              <a:rPr lang="en-GB" sz="2000" b="1" dirty="0">
                <a:solidFill>
                  <a:srgbClr val="7030A0"/>
                </a:solidFill>
              </a:rPr>
              <a:t>×</a:t>
            </a:r>
          </a:p>
        </p:txBody>
      </p:sp>
      <p:sp>
        <p:nvSpPr>
          <p:cNvPr id="87" name="TextBox 86">
            <a:extLst>
              <a:ext uri="{FF2B5EF4-FFF2-40B4-BE49-F238E27FC236}">
                <a16:creationId xmlns:a16="http://schemas.microsoft.com/office/drawing/2014/main" id="{CBE9D95B-DE72-1FDF-171C-28080FE34955}"/>
              </a:ext>
            </a:extLst>
          </p:cNvPr>
          <p:cNvSpPr txBox="1"/>
          <p:nvPr/>
        </p:nvSpPr>
        <p:spPr>
          <a:xfrm>
            <a:off x="8496028" y="3750450"/>
            <a:ext cx="923651" cy="461665"/>
          </a:xfrm>
          <a:prstGeom prst="rect">
            <a:avLst/>
          </a:prstGeom>
          <a:noFill/>
        </p:spPr>
        <p:txBody>
          <a:bodyPr wrap="none" rtlCol="0">
            <a:spAutoFit/>
          </a:bodyPr>
          <a:lstStyle/>
          <a:p>
            <a:r>
              <a:rPr lang="en-GB" sz="2400" b="1" dirty="0">
                <a:latin typeface="Century Gothic" panose="020B0502020202020204" pitchFamily="34" charset="0"/>
              </a:rPr>
              <a:t>MgO</a:t>
            </a:r>
          </a:p>
        </p:txBody>
      </p:sp>
      <p:cxnSp>
        <p:nvCxnSpPr>
          <p:cNvPr id="88" name="Straight Arrow Connector 87">
            <a:extLst>
              <a:ext uri="{FF2B5EF4-FFF2-40B4-BE49-F238E27FC236}">
                <a16:creationId xmlns:a16="http://schemas.microsoft.com/office/drawing/2014/main" id="{1E6AF5C2-B1DF-7C9D-225B-9F47FDCA0BFA}"/>
              </a:ext>
            </a:extLst>
          </p:cNvPr>
          <p:cNvCxnSpPr>
            <a:cxnSpLocks/>
          </p:cNvCxnSpPr>
          <p:nvPr/>
        </p:nvCxnSpPr>
        <p:spPr>
          <a:xfrm>
            <a:off x="8024709" y="3568915"/>
            <a:ext cx="491743" cy="18153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D7AC03-86AA-10B4-945F-BB7A09172747}"/>
              </a:ext>
            </a:extLst>
          </p:cNvPr>
          <p:cNvCxnSpPr>
            <a:cxnSpLocks/>
          </p:cNvCxnSpPr>
          <p:nvPr/>
        </p:nvCxnSpPr>
        <p:spPr>
          <a:xfrm flipH="1">
            <a:off x="9372744" y="3508375"/>
            <a:ext cx="348743" cy="27485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052C7173-C2DA-AD85-CC16-36E76228BCBC}"/>
              </a:ext>
            </a:extLst>
          </p:cNvPr>
          <p:cNvPicPr>
            <a:picLocks noChangeAspect="1"/>
          </p:cNvPicPr>
          <p:nvPr/>
        </p:nvPicPr>
        <p:blipFill>
          <a:blip r:embed="rId3"/>
          <a:stretch>
            <a:fillRect/>
          </a:stretch>
        </p:blipFill>
        <p:spPr>
          <a:xfrm>
            <a:off x="7404797" y="4396505"/>
            <a:ext cx="2415441" cy="2332410"/>
          </a:xfrm>
          <a:prstGeom prst="rect">
            <a:avLst/>
          </a:prstGeom>
        </p:spPr>
      </p:pic>
      <p:sp>
        <p:nvSpPr>
          <p:cNvPr id="92" name="Oval 91">
            <a:extLst>
              <a:ext uri="{FF2B5EF4-FFF2-40B4-BE49-F238E27FC236}">
                <a16:creationId xmlns:a16="http://schemas.microsoft.com/office/drawing/2014/main" id="{2A39A7D5-E393-AB69-D6AC-FD72F26439AA}"/>
              </a:ext>
            </a:extLst>
          </p:cNvPr>
          <p:cNvSpPr/>
          <p:nvPr/>
        </p:nvSpPr>
        <p:spPr>
          <a:xfrm>
            <a:off x="9648680" y="4183457"/>
            <a:ext cx="1330900" cy="11657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93" name="Straight Connector 92">
            <a:extLst>
              <a:ext uri="{FF2B5EF4-FFF2-40B4-BE49-F238E27FC236}">
                <a16:creationId xmlns:a16="http://schemas.microsoft.com/office/drawing/2014/main" id="{58CE68B1-657A-8E8B-C08D-CF3BDA67F8BC}"/>
              </a:ext>
            </a:extLst>
          </p:cNvPr>
          <p:cNvCxnSpPr>
            <a:cxnSpLocks/>
          </p:cNvCxnSpPr>
          <p:nvPr/>
        </p:nvCxnSpPr>
        <p:spPr>
          <a:xfrm flipH="1">
            <a:off x="9042284" y="5298038"/>
            <a:ext cx="1551702" cy="33842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1A20841-49C1-12EC-A6AA-979E1765547D}"/>
              </a:ext>
            </a:extLst>
          </p:cNvPr>
          <p:cNvSpPr txBox="1"/>
          <p:nvPr/>
        </p:nvSpPr>
        <p:spPr>
          <a:xfrm>
            <a:off x="9902565" y="4877223"/>
            <a:ext cx="505308" cy="307777"/>
          </a:xfrm>
          <a:prstGeom prst="rect">
            <a:avLst/>
          </a:prstGeom>
          <a:noFill/>
        </p:spPr>
        <p:txBody>
          <a:bodyPr wrap="square" rtlCol="0">
            <a:spAutoFit/>
          </a:bodyPr>
          <a:lstStyle/>
          <a:p>
            <a:r>
              <a:rPr lang="en-GB" sz="1400" b="1" dirty="0">
                <a:latin typeface="Century Gothic" panose="020B0502020202020204" pitchFamily="34" charset="0"/>
              </a:rPr>
              <a:t>2+</a:t>
            </a:r>
            <a:endParaRPr lang="en-GB" sz="2000" b="1" dirty="0">
              <a:latin typeface="Century Gothic" panose="020B0502020202020204" pitchFamily="34" charset="0"/>
            </a:endParaRPr>
          </a:p>
        </p:txBody>
      </p:sp>
      <p:sp>
        <p:nvSpPr>
          <p:cNvPr id="101" name="TextBox 100">
            <a:extLst>
              <a:ext uri="{FF2B5EF4-FFF2-40B4-BE49-F238E27FC236}">
                <a16:creationId xmlns:a16="http://schemas.microsoft.com/office/drawing/2014/main" id="{0ADFE393-1381-9524-8AF8-3EB3F91A834F}"/>
              </a:ext>
            </a:extLst>
          </p:cNvPr>
          <p:cNvSpPr txBox="1"/>
          <p:nvPr/>
        </p:nvSpPr>
        <p:spPr>
          <a:xfrm>
            <a:off x="9626289" y="4654786"/>
            <a:ext cx="413684" cy="338427"/>
          </a:xfrm>
          <a:prstGeom prst="rect">
            <a:avLst/>
          </a:prstGeom>
          <a:noFill/>
        </p:spPr>
        <p:txBody>
          <a:bodyPr wrap="square" rtlCol="0">
            <a:spAutoFit/>
          </a:bodyPr>
          <a:lstStyle/>
          <a:p>
            <a:r>
              <a:rPr lang="en-GB" sz="1600" b="1" dirty="0">
                <a:solidFill>
                  <a:schemeClr val="bg1"/>
                </a:solidFill>
                <a:latin typeface="Century Gothic" panose="020B0502020202020204" pitchFamily="34" charset="0"/>
              </a:rPr>
              <a:t>2-</a:t>
            </a:r>
          </a:p>
        </p:txBody>
      </p:sp>
      <p:cxnSp>
        <p:nvCxnSpPr>
          <p:cNvPr id="103" name="Straight Connector 102">
            <a:extLst>
              <a:ext uri="{FF2B5EF4-FFF2-40B4-BE49-F238E27FC236}">
                <a16:creationId xmlns:a16="http://schemas.microsoft.com/office/drawing/2014/main" id="{9FF5E1AB-204B-6AF0-5C6E-92765DD5958D}"/>
              </a:ext>
            </a:extLst>
          </p:cNvPr>
          <p:cNvCxnSpPr>
            <a:cxnSpLocks/>
            <a:stCxn id="92" idx="1"/>
          </p:cNvCxnSpPr>
          <p:nvPr/>
        </p:nvCxnSpPr>
        <p:spPr>
          <a:xfrm flipH="1">
            <a:off x="8884403" y="4354184"/>
            <a:ext cx="959183" cy="1149016"/>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2D13172-631C-552F-69C6-78BFCE3CA13A}"/>
              </a:ext>
            </a:extLst>
          </p:cNvPr>
          <p:cNvSpPr txBox="1"/>
          <p:nvPr/>
        </p:nvSpPr>
        <p:spPr>
          <a:xfrm>
            <a:off x="9796573" y="4512927"/>
            <a:ext cx="505308" cy="307777"/>
          </a:xfrm>
          <a:prstGeom prst="rect">
            <a:avLst/>
          </a:prstGeom>
          <a:noFill/>
        </p:spPr>
        <p:txBody>
          <a:bodyPr wrap="square" rtlCol="0">
            <a:spAutoFit/>
          </a:bodyPr>
          <a:lstStyle/>
          <a:p>
            <a:r>
              <a:rPr lang="en-GB" sz="1400" b="1" dirty="0">
                <a:latin typeface="Century Gothic" panose="020B0502020202020204" pitchFamily="34" charset="0"/>
              </a:rPr>
              <a:t>2+</a:t>
            </a:r>
            <a:endParaRPr lang="en-GB" sz="2000" b="1" dirty="0">
              <a:latin typeface="Century Gothic" panose="020B0502020202020204" pitchFamily="34" charset="0"/>
            </a:endParaRPr>
          </a:p>
        </p:txBody>
      </p:sp>
      <p:sp>
        <p:nvSpPr>
          <p:cNvPr id="106" name="TextBox 105">
            <a:extLst>
              <a:ext uri="{FF2B5EF4-FFF2-40B4-BE49-F238E27FC236}">
                <a16:creationId xmlns:a16="http://schemas.microsoft.com/office/drawing/2014/main" id="{9EC510F9-59A8-9AC5-5FE5-B111D2311F9C}"/>
              </a:ext>
            </a:extLst>
          </p:cNvPr>
          <p:cNvSpPr txBox="1"/>
          <p:nvPr/>
        </p:nvSpPr>
        <p:spPr>
          <a:xfrm>
            <a:off x="10444333" y="4424493"/>
            <a:ext cx="505308" cy="307777"/>
          </a:xfrm>
          <a:prstGeom prst="rect">
            <a:avLst/>
          </a:prstGeom>
          <a:noFill/>
        </p:spPr>
        <p:txBody>
          <a:bodyPr wrap="square" rtlCol="0">
            <a:spAutoFit/>
          </a:bodyPr>
          <a:lstStyle/>
          <a:p>
            <a:r>
              <a:rPr lang="en-GB" sz="1400" b="1" dirty="0">
                <a:latin typeface="Century Gothic" panose="020B0502020202020204" pitchFamily="34" charset="0"/>
              </a:rPr>
              <a:t>2+</a:t>
            </a:r>
            <a:endParaRPr lang="en-GB" sz="2000" b="1" dirty="0">
              <a:latin typeface="Century Gothic" panose="020B0502020202020204" pitchFamily="34" charset="0"/>
            </a:endParaRPr>
          </a:p>
        </p:txBody>
      </p:sp>
      <p:sp>
        <p:nvSpPr>
          <p:cNvPr id="107" name="TextBox 106">
            <a:extLst>
              <a:ext uri="{FF2B5EF4-FFF2-40B4-BE49-F238E27FC236}">
                <a16:creationId xmlns:a16="http://schemas.microsoft.com/office/drawing/2014/main" id="{12233329-C73A-4CED-61A5-B775C76B8CCA}"/>
              </a:ext>
            </a:extLst>
          </p:cNvPr>
          <p:cNvSpPr txBox="1"/>
          <p:nvPr/>
        </p:nvSpPr>
        <p:spPr>
          <a:xfrm>
            <a:off x="10576240" y="4733514"/>
            <a:ext cx="505308" cy="307777"/>
          </a:xfrm>
          <a:prstGeom prst="rect">
            <a:avLst/>
          </a:prstGeom>
          <a:noFill/>
        </p:spPr>
        <p:txBody>
          <a:bodyPr wrap="square" rtlCol="0">
            <a:spAutoFit/>
          </a:bodyPr>
          <a:lstStyle/>
          <a:p>
            <a:r>
              <a:rPr lang="en-GB" sz="1400" b="1" dirty="0">
                <a:latin typeface="Century Gothic" panose="020B0502020202020204" pitchFamily="34" charset="0"/>
              </a:rPr>
              <a:t>2+</a:t>
            </a:r>
            <a:endParaRPr lang="en-GB" sz="2000" b="1" dirty="0">
              <a:latin typeface="Century Gothic" panose="020B0502020202020204" pitchFamily="34" charset="0"/>
            </a:endParaRPr>
          </a:p>
        </p:txBody>
      </p:sp>
      <p:sp>
        <p:nvSpPr>
          <p:cNvPr id="108" name="TextBox 107">
            <a:extLst>
              <a:ext uri="{FF2B5EF4-FFF2-40B4-BE49-F238E27FC236}">
                <a16:creationId xmlns:a16="http://schemas.microsoft.com/office/drawing/2014/main" id="{FAD6FB8B-3E51-6D8A-5010-17B4D3F405E7}"/>
              </a:ext>
            </a:extLst>
          </p:cNvPr>
          <p:cNvSpPr txBox="1"/>
          <p:nvPr/>
        </p:nvSpPr>
        <p:spPr>
          <a:xfrm>
            <a:off x="10335597" y="4965605"/>
            <a:ext cx="413684" cy="338427"/>
          </a:xfrm>
          <a:prstGeom prst="rect">
            <a:avLst/>
          </a:prstGeom>
          <a:noFill/>
        </p:spPr>
        <p:txBody>
          <a:bodyPr wrap="square" rtlCol="0">
            <a:spAutoFit/>
          </a:bodyPr>
          <a:lstStyle/>
          <a:p>
            <a:r>
              <a:rPr lang="en-GB" sz="1600" b="1" dirty="0">
                <a:solidFill>
                  <a:schemeClr val="bg1"/>
                </a:solidFill>
                <a:latin typeface="Century Gothic" panose="020B0502020202020204" pitchFamily="34" charset="0"/>
              </a:rPr>
              <a:t>2-</a:t>
            </a:r>
          </a:p>
        </p:txBody>
      </p:sp>
      <p:sp>
        <p:nvSpPr>
          <p:cNvPr id="109" name="TextBox 108">
            <a:extLst>
              <a:ext uri="{FF2B5EF4-FFF2-40B4-BE49-F238E27FC236}">
                <a16:creationId xmlns:a16="http://schemas.microsoft.com/office/drawing/2014/main" id="{2CE7A6A3-FCA2-CD01-6215-4986A6EA15E7}"/>
              </a:ext>
            </a:extLst>
          </p:cNvPr>
          <p:cNvSpPr txBox="1"/>
          <p:nvPr/>
        </p:nvSpPr>
        <p:spPr>
          <a:xfrm>
            <a:off x="10190468" y="4581891"/>
            <a:ext cx="413684" cy="338427"/>
          </a:xfrm>
          <a:prstGeom prst="rect">
            <a:avLst/>
          </a:prstGeom>
          <a:noFill/>
        </p:spPr>
        <p:txBody>
          <a:bodyPr wrap="square" rtlCol="0">
            <a:spAutoFit/>
          </a:bodyPr>
          <a:lstStyle/>
          <a:p>
            <a:r>
              <a:rPr lang="en-GB" sz="1600" b="1" dirty="0">
                <a:solidFill>
                  <a:schemeClr val="bg1"/>
                </a:solidFill>
                <a:latin typeface="Century Gothic" panose="020B0502020202020204" pitchFamily="34" charset="0"/>
              </a:rPr>
              <a:t>2-</a:t>
            </a:r>
          </a:p>
        </p:txBody>
      </p:sp>
      <p:sp>
        <p:nvSpPr>
          <p:cNvPr id="110" name="TextBox 109">
            <a:extLst>
              <a:ext uri="{FF2B5EF4-FFF2-40B4-BE49-F238E27FC236}">
                <a16:creationId xmlns:a16="http://schemas.microsoft.com/office/drawing/2014/main" id="{7B691B83-0C5F-0BA9-328E-CD1B95B44F18}"/>
              </a:ext>
            </a:extLst>
          </p:cNvPr>
          <p:cNvSpPr txBox="1"/>
          <p:nvPr/>
        </p:nvSpPr>
        <p:spPr>
          <a:xfrm>
            <a:off x="10065090" y="4274421"/>
            <a:ext cx="413684" cy="338427"/>
          </a:xfrm>
          <a:prstGeom prst="rect">
            <a:avLst/>
          </a:prstGeom>
          <a:noFill/>
        </p:spPr>
        <p:txBody>
          <a:bodyPr wrap="square" rtlCol="0">
            <a:spAutoFit/>
          </a:bodyPr>
          <a:lstStyle/>
          <a:p>
            <a:r>
              <a:rPr lang="en-GB" sz="1600" b="1" dirty="0">
                <a:solidFill>
                  <a:schemeClr val="bg1"/>
                </a:solidFill>
                <a:latin typeface="Century Gothic" panose="020B0502020202020204" pitchFamily="34" charset="0"/>
              </a:rPr>
              <a:t>2-</a:t>
            </a:r>
          </a:p>
        </p:txBody>
      </p:sp>
    </p:spTree>
    <p:extLst>
      <p:ext uri="{BB962C8B-B14F-4D97-AF65-F5344CB8AC3E}">
        <p14:creationId xmlns:p14="http://schemas.microsoft.com/office/powerpoint/2010/main" val="61621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fade">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500"/>
                                        <p:tgtEl>
                                          <p:spTgt spid="31"/>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500"/>
                                        <p:tgtEl>
                                          <p:spTgt spid="32"/>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xit" presetSubtype="0" fill="hold" grpId="1" nodeType="clickEffect">
                                  <p:stCondLst>
                                    <p:cond delay="0"/>
                                  </p:stCondLst>
                                  <p:childTnLst>
                                    <p:animEffect transition="out" filter="fade">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1"/>
                                        </p:tgtEl>
                                      </p:cBhvr>
                                    </p:animEffect>
                                    <p:set>
                                      <p:cBhvr>
                                        <p:cTn id="105" dur="1" fill="hold">
                                          <p:stCondLst>
                                            <p:cond delay="499"/>
                                          </p:stCondLst>
                                        </p:cTn>
                                        <p:tgtEl>
                                          <p:spTgt spid="31"/>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90"/>
                                        </p:tgtEl>
                                        <p:attrNameLst>
                                          <p:attrName>style.visibility</p:attrName>
                                        </p:attrNameLst>
                                      </p:cBhvr>
                                      <p:to>
                                        <p:strVal val="visible"/>
                                      </p:to>
                                    </p:set>
                                    <p:animEffect transition="in" filter="fade">
                                      <p:cBhvr>
                                        <p:cTn id="110" dur="500"/>
                                        <p:tgtEl>
                                          <p:spTgt spid="90"/>
                                        </p:tgtEl>
                                      </p:cBhvr>
                                    </p:animEffect>
                                  </p:childTnLst>
                                </p:cTn>
                              </p:par>
                              <p:par>
                                <p:cTn id="111" presetID="10" presetClass="entr" presetSubtype="0" fill="hold" nodeType="withEffect">
                                  <p:stCondLst>
                                    <p:cond delay="0"/>
                                  </p:stCondLst>
                                  <p:childTnLst>
                                    <p:set>
                                      <p:cBhvr>
                                        <p:cTn id="112" dur="1" fill="hold">
                                          <p:stCondLst>
                                            <p:cond delay="0"/>
                                          </p:stCondLst>
                                        </p:cTn>
                                        <p:tgtEl>
                                          <p:spTgt spid="85"/>
                                        </p:tgtEl>
                                        <p:attrNameLst>
                                          <p:attrName>style.visibility</p:attrName>
                                        </p:attrNameLst>
                                      </p:cBhvr>
                                      <p:to>
                                        <p:strVal val="visible"/>
                                      </p:to>
                                    </p:set>
                                    <p:animEffect transition="in" filter="fade">
                                      <p:cBhvr>
                                        <p:cTn id="113" dur="500"/>
                                        <p:tgtEl>
                                          <p:spTgt spid="85"/>
                                        </p:tgtEl>
                                      </p:cBhvr>
                                    </p:animEffect>
                                  </p:childTnLst>
                                </p:cTn>
                              </p:par>
                              <p:par>
                                <p:cTn id="114" presetID="10" presetClass="entr" presetSubtype="0" fill="hold" nodeType="withEffect">
                                  <p:stCondLst>
                                    <p:cond delay="0"/>
                                  </p:stCondLst>
                                  <p:childTnLst>
                                    <p:set>
                                      <p:cBhvr>
                                        <p:cTn id="115" dur="1" fill="hold">
                                          <p:stCondLst>
                                            <p:cond delay="0"/>
                                          </p:stCondLst>
                                        </p:cTn>
                                        <p:tgtEl>
                                          <p:spTgt spid="35"/>
                                        </p:tgtEl>
                                        <p:attrNameLst>
                                          <p:attrName>style.visibility</p:attrName>
                                        </p:attrNameLst>
                                      </p:cBhvr>
                                      <p:to>
                                        <p:strVal val="visible"/>
                                      </p:to>
                                    </p:set>
                                    <p:animEffect transition="in" filter="fade">
                                      <p:cBhvr>
                                        <p:cTn id="116" dur="500"/>
                                        <p:tgtEl>
                                          <p:spTgt spid="35"/>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nodeType="clickEffect">
                                  <p:stCondLst>
                                    <p:cond delay="0"/>
                                  </p:stCondLst>
                                  <p:childTnLst>
                                    <p:set>
                                      <p:cBhvr>
                                        <p:cTn id="120" dur="1" fill="hold">
                                          <p:stCondLst>
                                            <p:cond delay="0"/>
                                          </p:stCondLst>
                                        </p:cTn>
                                        <p:tgtEl>
                                          <p:spTgt spid="37"/>
                                        </p:tgtEl>
                                        <p:attrNameLst>
                                          <p:attrName>style.visibility</p:attrName>
                                        </p:attrNameLst>
                                      </p:cBhvr>
                                      <p:to>
                                        <p:strVal val="visible"/>
                                      </p:to>
                                    </p:set>
                                    <p:animEffect transition="in" filter="fade">
                                      <p:cBhvr>
                                        <p:cTn id="121" dur="500"/>
                                        <p:tgtEl>
                                          <p:spTgt spid="37"/>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8"/>
                                        </p:tgtEl>
                                        <p:attrNameLst>
                                          <p:attrName>style.visibility</p:attrName>
                                        </p:attrNameLst>
                                      </p:cBhvr>
                                      <p:to>
                                        <p:strVal val="visible"/>
                                      </p:to>
                                    </p:set>
                                    <p:animEffect transition="in" filter="fade">
                                      <p:cBhvr>
                                        <p:cTn id="124" dur="500"/>
                                        <p:tgtEl>
                                          <p:spTgt spid="38"/>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40"/>
                                        </p:tgtEl>
                                        <p:attrNameLst>
                                          <p:attrName>style.visibility</p:attrName>
                                        </p:attrNameLst>
                                      </p:cBhvr>
                                      <p:to>
                                        <p:strVal val="visible"/>
                                      </p:to>
                                    </p:set>
                                    <p:animEffect transition="in" filter="fade">
                                      <p:cBhvr>
                                        <p:cTn id="130" dur="500"/>
                                        <p:tgtEl>
                                          <p:spTgt spid="40"/>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1"/>
                                        </p:tgtEl>
                                        <p:attrNameLst>
                                          <p:attrName>style.visibility</p:attrName>
                                        </p:attrNameLst>
                                      </p:cBhvr>
                                      <p:to>
                                        <p:strVal val="visible"/>
                                      </p:to>
                                    </p:set>
                                    <p:animEffect transition="in" filter="fade">
                                      <p:cBhvr>
                                        <p:cTn id="133" dur="500"/>
                                        <p:tgtEl>
                                          <p:spTgt spid="4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2"/>
                                        </p:tgtEl>
                                        <p:attrNameLst>
                                          <p:attrName>style.visibility</p:attrName>
                                        </p:attrNameLst>
                                      </p:cBhvr>
                                      <p:to>
                                        <p:strVal val="visible"/>
                                      </p:to>
                                    </p:set>
                                    <p:animEffect transition="in" filter="fade">
                                      <p:cBhvr>
                                        <p:cTn id="136" dur="500"/>
                                        <p:tgtEl>
                                          <p:spTgt spid="42"/>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fade">
                                      <p:cBhvr>
                                        <p:cTn id="139" dur="500"/>
                                        <p:tgtEl>
                                          <p:spTgt spid="4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44"/>
                                        </p:tgtEl>
                                        <p:attrNameLst>
                                          <p:attrName>style.visibility</p:attrName>
                                        </p:attrNameLst>
                                      </p:cBhvr>
                                      <p:to>
                                        <p:strVal val="visible"/>
                                      </p:to>
                                    </p:set>
                                    <p:animEffect transition="in" filter="fade">
                                      <p:cBhvr>
                                        <p:cTn id="142" dur="500"/>
                                        <p:tgtEl>
                                          <p:spTgt spid="4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45"/>
                                        </p:tgtEl>
                                        <p:attrNameLst>
                                          <p:attrName>style.visibility</p:attrName>
                                        </p:attrNameLst>
                                      </p:cBhvr>
                                      <p:to>
                                        <p:strVal val="visible"/>
                                      </p:to>
                                    </p:set>
                                    <p:animEffect transition="in" filter="fade">
                                      <p:cBhvr>
                                        <p:cTn id="145" dur="500"/>
                                        <p:tgtEl>
                                          <p:spTgt spid="45"/>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46"/>
                                        </p:tgtEl>
                                        <p:attrNameLst>
                                          <p:attrName>style.visibility</p:attrName>
                                        </p:attrNameLst>
                                      </p:cBhvr>
                                      <p:to>
                                        <p:strVal val="visible"/>
                                      </p:to>
                                    </p:set>
                                    <p:animEffect transition="in" filter="fade">
                                      <p:cBhvr>
                                        <p:cTn id="148" dur="500"/>
                                        <p:tgtEl>
                                          <p:spTgt spid="46"/>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47"/>
                                        </p:tgtEl>
                                        <p:attrNameLst>
                                          <p:attrName>style.visibility</p:attrName>
                                        </p:attrNameLst>
                                      </p:cBhvr>
                                      <p:to>
                                        <p:strVal val="visible"/>
                                      </p:to>
                                    </p:set>
                                    <p:animEffect transition="in" filter="fade">
                                      <p:cBhvr>
                                        <p:cTn id="151" dur="500"/>
                                        <p:tgtEl>
                                          <p:spTgt spid="47"/>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48"/>
                                        </p:tgtEl>
                                        <p:attrNameLst>
                                          <p:attrName>style.visibility</p:attrName>
                                        </p:attrNameLst>
                                      </p:cBhvr>
                                      <p:to>
                                        <p:strVal val="visible"/>
                                      </p:to>
                                    </p:set>
                                    <p:animEffect transition="in" filter="fade">
                                      <p:cBhvr>
                                        <p:cTn id="154" dur="500"/>
                                        <p:tgtEl>
                                          <p:spTgt spid="48"/>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49"/>
                                        </p:tgtEl>
                                        <p:attrNameLst>
                                          <p:attrName>style.visibility</p:attrName>
                                        </p:attrNameLst>
                                      </p:cBhvr>
                                      <p:to>
                                        <p:strVal val="visible"/>
                                      </p:to>
                                    </p:set>
                                    <p:animEffect transition="in" filter="fade">
                                      <p:cBhvr>
                                        <p:cTn id="157" dur="500"/>
                                        <p:tgtEl>
                                          <p:spTgt spid="49"/>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50"/>
                                        </p:tgtEl>
                                        <p:attrNameLst>
                                          <p:attrName>style.visibility</p:attrName>
                                        </p:attrNameLst>
                                      </p:cBhvr>
                                      <p:to>
                                        <p:strVal val="visible"/>
                                      </p:to>
                                    </p:set>
                                    <p:animEffect transition="in" filter="fade">
                                      <p:cBhvr>
                                        <p:cTn id="160" dur="500"/>
                                        <p:tgtEl>
                                          <p:spTgt spid="50"/>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51"/>
                                        </p:tgtEl>
                                        <p:attrNameLst>
                                          <p:attrName>style.visibility</p:attrName>
                                        </p:attrNameLst>
                                      </p:cBhvr>
                                      <p:to>
                                        <p:strVal val="visible"/>
                                      </p:to>
                                    </p:set>
                                    <p:animEffect transition="in" filter="fade">
                                      <p:cBhvr>
                                        <p:cTn id="163" dur="500"/>
                                        <p:tgtEl>
                                          <p:spTgt spid="51"/>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53"/>
                                        </p:tgtEl>
                                        <p:attrNameLst>
                                          <p:attrName>style.visibility</p:attrName>
                                        </p:attrNameLst>
                                      </p:cBhvr>
                                      <p:to>
                                        <p:strVal val="visible"/>
                                      </p:to>
                                    </p:set>
                                    <p:animEffect transition="in" filter="fade">
                                      <p:cBhvr>
                                        <p:cTn id="166" dur="500"/>
                                        <p:tgtEl>
                                          <p:spTgt spid="53"/>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54"/>
                                        </p:tgtEl>
                                        <p:attrNameLst>
                                          <p:attrName>style.visibility</p:attrName>
                                        </p:attrNameLst>
                                      </p:cBhvr>
                                      <p:to>
                                        <p:strVal val="visible"/>
                                      </p:to>
                                    </p:set>
                                    <p:animEffect transition="in" filter="fade">
                                      <p:cBhvr>
                                        <p:cTn id="169" dur="500"/>
                                        <p:tgtEl>
                                          <p:spTgt spid="54"/>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55"/>
                                        </p:tgtEl>
                                        <p:attrNameLst>
                                          <p:attrName>style.visibility</p:attrName>
                                        </p:attrNameLst>
                                      </p:cBhvr>
                                      <p:to>
                                        <p:strVal val="visible"/>
                                      </p:to>
                                    </p:set>
                                    <p:animEffect transition="in" filter="fade">
                                      <p:cBhvr>
                                        <p:cTn id="172" dur="500"/>
                                        <p:tgtEl>
                                          <p:spTgt spid="55"/>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56"/>
                                        </p:tgtEl>
                                        <p:attrNameLst>
                                          <p:attrName>style.visibility</p:attrName>
                                        </p:attrNameLst>
                                      </p:cBhvr>
                                      <p:to>
                                        <p:strVal val="visible"/>
                                      </p:to>
                                    </p:set>
                                    <p:animEffect transition="in" filter="fade">
                                      <p:cBhvr>
                                        <p:cTn id="175" dur="500"/>
                                        <p:tgtEl>
                                          <p:spTgt spid="56"/>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57"/>
                                        </p:tgtEl>
                                        <p:attrNameLst>
                                          <p:attrName>style.visibility</p:attrName>
                                        </p:attrNameLst>
                                      </p:cBhvr>
                                      <p:to>
                                        <p:strVal val="visible"/>
                                      </p:to>
                                    </p:set>
                                    <p:animEffect transition="in" filter="fade">
                                      <p:cBhvr>
                                        <p:cTn id="178" dur="500"/>
                                        <p:tgtEl>
                                          <p:spTgt spid="57"/>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58"/>
                                        </p:tgtEl>
                                        <p:attrNameLst>
                                          <p:attrName>style.visibility</p:attrName>
                                        </p:attrNameLst>
                                      </p:cBhvr>
                                      <p:to>
                                        <p:strVal val="visible"/>
                                      </p:to>
                                    </p:set>
                                    <p:animEffect transition="in" filter="fade">
                                      <p:cBhvr>
                                        <p:cTn id="181" dur="500"/>
                                        <p:tgtEl>
                                          <p:spTgt spid="58"/>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59"/>
                                        </p:tgtEl>
                                        <p:attrNameLst>
                                          <p:attrName>style.visibility</p:attrName>
                                        </p:attrNameLst>
                                      </p:cBhvr>
                                      <p:to>
                                        <p:strVal val="visible"/>
                                      </p:to>
                                    </p:set>
                                    <p:animEffect transition="in" filter="fade">
                                      <p:cBhvr>
                                        <p:cTn id="184" dur="500"/>
                                        <p:tgtEl>
                                          <p:spTgt spid="59"/>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60"/>
                                        </p:tgtEl>
                                        <p:attrNameLst>
                                          <p:attrName>style.visibility</p:attrName>
                                        </p:attrNameLst>
                                      </p:cBhvr>
                                      <p:to>
                                        <p:strVal val="visible"/>
                                      </p:to>
                                    </p:set>
                                    <p:animEffect transition="in" filter="fade">
                                      <p:cBhvr>
                                        <p:cTn id="187" dur="500"/>
                                        <p:tgtEl>
                                          <p:spTgt spid="60"/>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61"/>
                                        </p:tgtEl>
                                        <p:attrNameLst>
                                          <p:attrName>style.visibility</p:attrName>
                                        </p:attrNameLst>
                                      </p:cBhvr>
                                      <p:to>
                                        <p:strVal val="visible"/>
                                      </p:to>
                                    </p:set>
                                    <p:animEffect transition="in" filter="fade">
                                      <p:cBhvr>
                                        <p:cTn id="190" dur="500"/>
                                        <p:tgtEl>
                                          <p:spTgt spid="61"/>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62"/>
                                        </p:tgtEl>
                                        <p:attrNameLst>
                                          <p:attrName>style.visibility</p:attrName>
                                        </p:attrNameLst>
                                      </p:cBhvr>
                                      <p:to>
                                        <p:strVal val="visible"/>
                                      </p:to>
                                    </p:set>
                                    <p:animEffect transition="in" filter="fade">
                                      <p:cBhvr>
                                        <p:cTn id="193" dur="500"/>
                                        <p:tgtEl>
                                          <p:spTgt spid="6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63"/>
                                        </p:tgtEl>
                                        <p:attrNameLst>
                                          <p:attrName>style.visibility</p:attrName>
                                        </p:attrNameLst>
                                      </p:cBhvr>
                                      <p:to>
                                        <p:strVal val="visible"/>
                                      </p:to>
                                    </p:set>
                                    <p:animEffect transition="in" filter="fade">
                                      <p:cBhvr>
                                        <p:cTn id="196" dur="500"/>
                                        <p:tgtEl>
                                          <p:spTgt spid="63"/>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64"/>
                                        </p:tgtEl>
                                        <p:attrNameLst>
                                          <p:attrName>style.visibility</p:attrName>
                                        </p:attrNameLst>
                                      </p:cBhvr>
                                      <p:to>
                                        <p:strVal val="visible"/>
                                      </p:to>
                                    </p:set>
                                    <p:animEffect transition="in" filter="fade">
                                      <p:cBhvr>
                                        <p:cTn id="199" dur="500"/>
                                        <p:tgtEl>
                                          <p:spTgt spid="64"/>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5"/>
                                        </p:tgtEl>
                                        <p:attrNameLst>
                                          <p:attrName>style.visibility</p:attrName>
                                        </p:attrNameLst>
                                      </p:cBhvr>
                                      <p:to>
                                        <p:strVal val="visible"/>
                                      </p:to>
                                    </p:set>
                                    <p:animEffect transition="in" filter="fade">
                                      <p:cBhvr>
                                        <p:cTn id="202" dur="500"/>
                                        <p:tgtEl>
                                          <p:spTgt spid="65"/>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66"/>
                                        </p:tgtEl>
                                        <p:attrNameLst>
                                          <p:attrName>style.visibility</p:attrName>
                                        </p:attrNameLst>
                                      </p:cBhvr>
                                      <p:to>
                                        <p:strVal val="visible"/>
                                      </p:to>
                                    </p:set>
                                    <p:animEffect transition="in" filter="fade">
                                      <p:cBhvr>
                                        <p:cTn id="205" dur="500"/>
                                        <p:tgtEl>
                                          <p:spTgt spid="66"/>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68"/>
                                        </p:tgtEl>
                                        <p:attrNameLst>
                                          <p:attrName>style.visibility</p:attrName>
                                        </p:attrNameLst>
                                      </p:cBhvr>
                                      <p:to>
                                        <p:strVal val="visible"/>
                                      </p:to>
                                    </p:set>
                                    <p:animEffect transition="in" filter="fade">
                                      <p:cBhvr>
                                        <p:cTn id="208" dur="500"/>
                                        <p:tgtEl>
                                          <p:spTgt spid="68"/>
                                        </p:tgtEl>
                                      </p:cBhvr>
                                    </p:animEffect>
                                  </p:childTnLst>
                                </p:cTn>
                              </p:par>
                              <p:par>
                                <p:cTn id="209" presetID="10" presetClass="entr" presetSubtype="0" fill="hold" grpId="0" nodeType="withEffect">
                                  <p:stCondLst>
                                    <p:cond delay="0"/>
                                  </p:stCondLst>
                                  <p:childTnLst>
                                    <p:set>
                                      <p:cBhvr>
                                        <p:cTn id="210" dur="1" fill="hold">
                                          <p:stCondLst>
                                            <p:cond delay="0"/>
                                          </p:stCondLst>
                                        </p:cTn>
                                        <p:tgtEl>
                                          <p:spTgt spid="86"/>
                                        </p:tgtEl>
                                        <p:attrNameLst>
                                          <p:attrName>style.visibility</p:attrName>
                                        </p:attrNameLst>
                                      </p:cBhvr>
                                      <p:to>
                                        <p:strVal val="visible"/>
                                      </p:to>
                                    </p:set>
                                    <p:animEffect transition="in" filter="fade">
                                      <p:cBhvr>
                                        <p:cTn id="211" dur="500"/>
                                        <p:tgtEl>
                                          <p:spTgt spid="86"/>
                                        </p:tgtEl>
                                      </p:cBhvr>
                                    </p:animEffect>
                                  </p:childTnLst>
                                </p:cTn>
                              </p:par>
                              <p:par>
                                <p:cTn id="212" presetID="10" presetClass="entr" presetSubtype="0" fill="hold" grpId="0" nodeType="withEffect">
                                  <p:stCondLst>
                                    <p:cond delay="0"/>
                                  </p:stCondLst>
                                  <p:childTnLst>
                                    <p:set>
                                      <p:cBhvr>
                                        <p:cTn id="213" dur="1" fill="hold">
                                          <p:stCondLst>
                                            <p:cond delay="0"/>
                                          </p:stCondLst>
                                        </p:cTn>
                                        <p:tgtEl>
                                          <p:spTgt spid="52"/>
                                        </p:tgtEl>
                                        <p:attrNameLst>
                                          <p:attrName>style.visibility</p:attrName>
                                        </p:attrNameLst>
                                      </p:cBhvr>
                                      <p:to>
                                        <p:strVal val="visible"/>
                                      </p:to>
                                    </p:set>
                                    <p:animEffect transition="in" filter="fade">
                                      <p:cBhvr>
                                        <p:cTn id="214" dur="500"/>
                                        <p:tgtEl>
                                          <p:spTgt spid="52"/>
                                        </p:tgtEl>
                                      </p:cBhvr>
                                    </p:animEffect>
                                  </p:childTnLst>
                                </p:cTn>
                              </p:par>
                              <p:par>
                                <p:cTn id="215" presetID="10" presetClass="entr" presetSubtype="0" fill="hold" grpId="0" nodeType="withEffect">
                                  <p:stCondLst>
                                    <p:cond delay="0"/>
                                  </p:stCondLst>
                                  <p:childTnLst>
                                    <p:set>
                                      <p:cBhvr>
                                        <p:cTn id="216" dur="1" fill="hold">
                                          <p:stCondLst>
                                            <p:cond delay="0"/>
                                          </p:stCondLst>
                                        </p:cTn>
                                        <p:tgtEl>
                                          <p:spTgt spid="69"/>
                                        </p:tgtEl>
                                        <p:attrNameLst>
                                          <p:attrName>style.visibility</p:attrName>
                                        </p:attrNameLst>
                                      </p:cBhvr>
                                      <p:to>
                                        <p:strVal val="visible"/>
                                      </p:to>
                                    </p:set>
                                    <p:animEffect transition="in" filter="fade">
                                      <p:cBhvr>
                                        <p:cTn id="217" dur="500"/>
                                        <p:tgtEl>
                                          <p:spTgt spid="69"/>
                                        </p:tgtEl>
                                      </p:cBhvr>
                                    </p:animEffect>
                                  </p:childTnLst>
                                </p:cTn>
                              </p:par>
                              <p:par>
                                <p:cTn id="218" presetID="10" presetClass="entr" presetSubtype="0" fill="hold" grpId="0" nodeType="withEffect">
                                  <p:stCondLst>
                                    <p:cond delay="0"/>
                                  </p:stCondLst>
                                  <p:childTnLst>
                                    <p:set>
                                      <p:cBhvr>
                                        <p:cTn id="219" dur="1" fill="hold">
                                          <p:stCondLst>
                                            <p:cond delay="0"/>
                                          </p:stCondLst>
                                        </p:cTn>
                                        <p:tgtEl>
                                          <p:spTgt spid="91"/>
                                        </p:tgtEl>
                                        <p:attrNameLst>
                                          <p:attrName>style.visibility</p:attrName>
                                        </p:attrNameLst>
                                      </p:cBhvr>
                                      <p:to>
                                        <p:strVal val="visible"/>
                                      </p:to>
                                    </p:set>
                                    <p:animEffect transition="in" filter="fade">
                                      <p:cBhvr>
                                        <p:cTn id="220" dur="500"/>
                                        <p:tgtEl>
                                          <p:spTgt spid="91"/>
                                        </p:tgtEl>
                                      </p:cBhvr>
                                    </p:animEffect>
                                  </p:childTnLst>
                                </p:cTn>
                              </p:par>
                            </p:childTnLst>
                          </p:cTn>
                        </p:par>
                      </p:childTnLst>
                    </p:cTn>
                  </p:par>
                  <p:par>
                    <p:cTn id="221" fill="hold">
                      <p:stCondLst>
                        <p:cond delay="indefinite"/>
                      </p:stCondLst>
                      <p:childTnLst>
                        <p:par>
                          <p:cTn id="222" fill="hold">
                            <p:stCondLst>
                              <p:cond delay="0"/>
                            </p:stCondLst>
                            <p:childTnLst>
                              <p:par>
                                <p:cTn id="223" presetID="10" presetClass="entr" presetSubtype="0" fill="hold" grpId="0" nodeType="clickEffect">
                                  <p:stCondLst>
                                    <p:cond delay="0"/>
                                  </p:stCondLst>
                                  <p:childTnLst>
                                    <p:set>
                                      <p:cBhvr>
                                        <p:cTn id="224" dur="1" fill="hold">
                                          <p:stCondLst>
                                            <p:cond delay="0"/>
                                          </p:stCondLst>
                                        </p:cTn>
                                        <p:tgtEl>
                                          <p:spTgt spid="71"/>
                                        </p:tgtEl>
                                        <p:attrNameLst>
                                          <p:attrName>style.visibility</p:attrName>
                                        </p:attrNameLst>
                                      </p:cBhvr>
                                      <p:to>
                                        <p:strVal val="visible"/>
                                      </p:to>
                                    </p:set>
                                    <p:animEffect transition="in" filter="fade">
                                      <p:cBhvr>
                                        <p:cTn id="225" dur="500"/>
                                        <p:tgtEl>
                                          <p:spTgt spid="71"/>
                                        </p:tgtEl>
                                      </p:cBhvr>
                                    </p:animEffect>
                                  </p:childTnLst>
                                </p:cTn>
                              </p:par>
                              <p:par>
                                <p:cTn id="226" presetID="10" presetClass="entr" presetSubtype="0" fill="hold" nodeType="withEffect">
                                  <p:stCondLst>
                                    <p:cond delay="0"/>
                                  </p:stCondLst>
                                  <p:childTnLst>
                                    <p:set>
                                      <p:cBhvr>
                                        <p:cTn id="227" dur="1" fill="hold">
                                          <p:stCondLst>
                                            <p:cond delay="0"/>
                                          </p:stCondLst>
                                        </p:cTn>
                                        <p:tgtEl>
                                          <p:spTgt spid="88"/>
                                        </p:tgtEl>
                                        <p:attrNameLst>
                                          <p:attrName>style.visibility</p:attrName>
                                        </p:attrNameLst>
                                      </p:cBhvr>
                                      <p:to>
                                        <p:strVal val="visible"/>
                                      </p:to>
                                    </p:set>
                                    <p:animEffect transition="in" filter="fade">
                                      <p:cBhvr>
                                        <p:cTn id="228" dur="500"/>
                                        <p:tgtEl>
                                          <p:spTgt spid="88"/>
                                        </p:tgtEl>
                                      </p:cBhvr>
                                    </p:animEffect>
                                  </p:childTnLst>
                                </p:cTn>
                              </p:par>
                              <p:par>
                                <p:cTn id="229" presetID="10" presetClass="entr" presetSubtype="0" fill="hold" nodeType="withEffect">
                                  <p:stCondLst>
                                    <p:cond delay="0"/>
                                  </p:stCondLst>
                                  <p:childTnLst>
                                    <p:set>
                                      <p:cBhvr>
                                        <p:cTn id="230" dur="1" fill="hold">
                                          <p:stCondLst>
                                            <p:cond delay="0"/>
                                          </p:stCondLst>
                                        </p:cTn>
                                        <p:tgtEl>
                                          <p:spTgt spid="89"/>
                                        </p:tgtEl>
                                        <p:attrNameLst>
                                          <p:attrName>style.visibility</p:attrName>
                                        </p:attrNameLst>
                                      </p:cBhvr>
                                      <p:to>
                                        <p:strVal val="visible"/>
                                      </p:to>
                                    </p:set>
                                    <p:animEffect transition="in" filter="fade">
                                      <p:cBhvr>
                                        <p:cTn id="231" dur="500"/>
                                        <p:tgtEl>
                                          <p:spTgt spid="89"/>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87"/>
                                        </p:tgtEl>
                                        <p:attrNameLst>
                                          <p:attrName>style.visibility</p:attrName>
                                        </p:attrNameLst>
                                      </p:cBhvr>
                                      <p:to>
                                        <p:strVal val="visible"/>
                                      </p:to>
                                    </p:set>
                                    <p:animEffect transition="in" filter="fade">
                                      <p:cBhvr>
                                        <p:cTn id="234" dur="500"/>
                                        <p:tgtEl>
                                          <p:spTgt spid="87"/>
                                        </p:tgtEl>
                                      </p:cBhvr>
                                    </p:animEffect>
                                  </p:childTnLst>
                                </p:cTn>
                              </p:par>
                              <p:par>
                                <p:cTn id="235" presetID="10" presetClass="entr" presetSubtype="0" fill="hold" nodeType="withEffect">
                                  <p:stCondLst>
                                    <p:cond delay="0"/>
                                  </p:stCondLst>
                                  <p:childTnLst>
                                    <p:set>
                                      <p:cBhvr>
                                        <p:cTn id="236" dur="1" fill="hold">
                                          <p:stCondLst>
                                            <p:cond delay="0"/>
                                          </p:stCondLst>
                                        </p:cTn>
                                        <p:tgtEl>
                                          <p:spTgt spid="67"/>
                                        </p:tgtEl>
                                        <p:attrNameLst>
                                          <p:attrName>style.visibility</p:attrName>
                                        </p:attrNameLst>
                                      </p:cBhvr>
                                      <p:to>
                                        <p:strVal val="visible"/>
                                      </p:to>
                                    </p:set>
                                    <p:animEffect transition="in" filter="fade">
                                      <p:cBhvr>
                                        <p:cTn id="237" dur="500"/>
                                        <p:tgtEl>
                                          <p:spTgt spid="67"/>
                                        </p:tgtEl>
                                      </p:cBhvr>
                                    </p:animEffect>
                                  </p:childTnLst>
                                </p:cTn>
                              </p:par>
                            </p:childTnLst>
                          </p:cTn>
                        </p:par>
                      </p:childTnLst>
                    </p:cTn>
                  </p:par>
                  <p:par>
                    <p:cTn id="238" fill="hold">
                      <p:stCondLst>
                        <p:cond delay="indefinite"/>
                      </p:stCondLst>
                      <p:childTnLst>
                        <p:par>
                          <p:cTn id="239" fill="hold">
                            <p:stCondLst>
                              <p:cond delay="0"/>
                            </p:stCondLst>
                            <p:childTnLst>
                              <p:par>
                                <p:cTn id="240" presetID="10" presetClass="entr" presetSubtype="0" fill="hold" grpId="0" nodeType="clickEffect">
                                  <p:stCondLst>
                                    <p:cond delay="0"/>
                                  </p:stCondLst>
                                  <p:childTnLst>
                                    <p:set>
                                      <p:cBhvr>
                                        <p:cTn id="241" dur="1" fill="hold">
                                          <p:stCondLst>
                                            <p:cond delay="0"/>
                                          </p:stCondLst>
                                        </p:cTn>
                                        <p:tgtEl>
                                          <p:spTgt spid="92"/>
                                        </p:tgtEl>
                                        <p:attrNameLst>
                                          <p:attrName>style.visibility</p:attrName>
                                        </p:attrNameLst>
                                      </p:cBhvr>
                                      <p:to>
                                        <p:strVal val="visible"/>
                                      </p:to>
                                    </p:set>
                                    <p:animEffect transition="in" filter="fade">
                                      <p:cBhvr>
                                        <p:cTn id="242" dur="500"/>
                                        <p:tgtEl>
                                          <p:spTgt spid="92"/>
                                        </p:tgtEl>
                                      </p:cBhvr>
                                    </p:animEffect>
                                  </p:childTnLst>
                                </p:cTn>
                              </p:par>
                              <p:par>
                                <p:cTn id="243" presetID="10" presetClass="entr" presetSubtype="0" fill="hold" nodeType="withEffect">
                                  <p:stCondLst>
                                    <p:cond delay="0"/>
                                  </p:stCondLst>
                                  <p:childTnLst>
                                    <p:set>
                                      <p:cBhvr>
                                        <p:cTn id="244" dur="1" fill="hold">
                                          <p:stCondLst>
                                            <p:cond delay="0"/>
                                          </p:stCondLst>
                                        </p:cTn>
                                        <p:tgtEl>
                                          <p:spTgt spid="93"/>
                                        </p:tgtEl>
                                        <p:attrNameLst>
                                          <p:attrName>style.visibility</p:attrName>
                                        </p:attrNameLst>
                                      </p:cBhvr>
                                      <p:to>
                                        <p:strVal val="visible"/>
                                      </p:to>
                                    </p:set>
                                    <p:animEffect transition="in" filter="fade">
                                      <p:cBhvr>
                                        <p:cTn id="245" dur="500"/>
                                        <p:tgtEl>
                                          <p:spTgt spid="93"/>
                                        </p:tgtEl>
                                      </p:cBhvr>
                                    </p:animEffect>
                                  </p:childTnLst>
                                </p:cTn>
                              </p:par>
                              <p:par>
                                <p:cTn id="246" presetID="10" presetClass="entr" presetSubtype="0" fill="hold" grpId="0" nodeType="withEffect">
                                  <p:stCondLst>
                                    <p:cond delay="0"/>
                                  </p:stCondLst>
                                  <p:childTnLst>
                                    <p:set>
                                      <p:cBhvr>
                                        <p:cTn id="247" dur="1" fill="hold">
                                          <p:stCondLst>
                                            <p:cond delay="0"/>
                                          </p:stCondLst>
                                        </p:cTn>
                                        <p:tgtEl>
                                          <p:spTgt spid="94"/>
                                        </p:tgtEl>
                                        <p:attrNameLst>
                                          <p:attrName>style.visibility</p:attrName>
                                        </p:attrNameLst>
                                      </p:cBhvr>
                                      <p:to>
                                        <p:strVal val="visible"/>
                                      </p:to>
                                    </p:set>
                                    <p:animEffect transition="in" filter="fade">
                                      <p:cBhvr>
                                        <p:cTn id="248" dur="500"/>
                                        <p:tgtEl>
                                          <p:spTgt spid="94"/>
                                        </p:tgtEl>
                                      </p:cBhvr>
                                    </p:animEffect>
                                  </p:childTnLst>
                                </p:cTn>
                              </p:par>
                              <p:par>
                                <p:cTn id="249" presetID="10" presetClass="entr" presetSubtype="0" fill="hold" grpId="0" nodeType="withEffect">
                                  <p:stCondLst>
                                    <p:cond delay="0"/>
                                  </p:stCondLst>
                                  <p:childTnLst>
                                    <p:set>
                                      <p:cBhvr>
                                        <p:cTn id="250" dur="1" fill="hold">
                                          <p:stCondLst>
                                            <p:cond delay="0"/>
                                          </p:stCondLst>
                                        </p:cTn>
                                        <p:tgtEl>
                                          <p:spTgt spid="101"/>
                                        </p:tgtEl>
                                        <p:attrNameLst>
                                          <p:attrName>style.visibility</p:attrName>
                                        </p:attrNameLst>
                                      </p:cBhvr>
                                      <p:to>
                                        <p:strVal val="visible"/>
                                      </p:to>
                                    </p:set>
                                    <p:animEffect transition="in" filter="fade">
                                      <p:cBhvr>
                                        <p:cTn id="251" dur="500"/>
                                        <p:tgtEl>
                                          <p:spTgt spid="101"/>
                                        </p:tgtEl>
                                      </p:cBhvr>
                                    </p:animEffect>
                                  </p:childTnLst>
                                </p:cTn>
                              </p:par>
                              <p:par>
                                <p:cTn id="252" presetID="10" presetClass="entr" presetSubtype="0" fill="hold" nodeType="withEffect">
                                  <p:stCondLst>
                                    <p:cond delay="0"/>
                                  </p:stCondLst>
                                  <p:childTnLst>
                                    <p:set>
                                      <p:cBhvr>
                                        <p:cTn id="253" dur="1" fill="hold">
                                          <p:stCondLst>
                                            <p:cond delay="0"/>
                                          </p:stCondLst>
                                        </p:cTn>
                                        <p:tgtEl>
                                          <p:spTgt spid="103"/>
                                        </p:tgtEl>
                                        <p:attrNameLst>
                                          <p:attrName>style.visibility</p:attrName>
                                        </p:attrNameLst>
                                      </p:cBhvr>
                                      <p:to>
                                        <p:strVal val="visible"/>
                                      </p:to>
                                    </p:set>
                                    <p:animEffect transition="in" filter="fade">
                                      <p:cBhvr>
                                        <p:cTn id="254" dur="500"/>
                                        <p:tgtEl>
                                          <p:spTgt spid="103"/>
                                        </p:tgtEl>
                                      </p:cBhvr>
                                    </p:animEffect>
                                  </p:childTnLst>
                                </p:cTn>
                              </p:par>
                              <p:par>
                                <p:cTn id="255" presetID="10" presetClass="entr" presetSubtype="0" fill="hold" grpId="0" nodeType="withEffect">
                                  <p:stCondLst>
                                    <p:cond delay="0"/>
                                  </p:stCondLst>
                                  <p:childTnLst>
                                    <p:set>
                                      <p:cBhvr>
                                        <p:cTn id="256" dur="1" fill="hold">
                                          <p:stCondLst>
                                            <p:cond delay="0"/>
                                          </p:stCondLst>
                                        </p:cTn>
                                        <p:tgtEl>
                                          <p:spTgt spid="105"/>
                                        </p:tgtEl>
                                        <p:attrNameLst>
                                          <p:attrName>style.visibility</p:attrName>
                                        </p:attrNameLst>
                                      </p:cBhvr>
                                      <p:to>
                                        <p:strVal val="visible"/>
                                      </p:to>
                                    </p:set>
                                    <p:animEffect transition="in" filter="fade">
                                      <p:cBhvr>
                                        <p:cTn id="257" dur="500"/>
                                        <p:tgtEl>
                                          <p:spTgt spid="105"/>
                                        </p:tgtEl>
                                      </p:cBhvr>
                                    </p:animEffect>
                                  </p:childTnLst>
                                </p:cTn>
                              </p:par>
                              <p:par>
                                <p:cTn id="258" presetID="10" presetClass="entr" presetSubtype="0" fill="hold" grpId="0" nodeType="withEffect">
                                  <p:stCondLst>
                                    <p:cond delay="0"/>
                                  </p:stCondLst>
                                  <p:childTnLst>
                                    <p:set>
                                      <p:cBhvr>
                                        <p:cTn id="259" dur="1" fill="hold">
                                          <p:stCondLst>
                                            <p:cond delay="0"/>
                                          </p:stCondLst>
                                        </p:cTn>
                                        <p:tgtEl>
                                          <p:spTgt spid="106"/>
                                        </p:tgtEl>
                                        <p:attrNameLst>
                                          <p:attrName>style.visibility</p:attrName>
                                        </p:attrNameLst>
                                      </p:cBhvr>
                                      <p:to>
                                        <p:strVal val="visible"/>
                                      </p:to>
                                    </p:set>
                                    <p:animEffect transition="in" filter="fade">
                                      <p:cBhvr>
                                        <p:cTn id="260" dur="500"/>
                                        <p:tgtEl>
                                          <p:spTgt spid="106"/>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107"/>
                                        </p:tgtEl>
                                        <p:attrNameLst>
                                          <p:attrName>style.visibility</p:attrName>
                                        </p:attrNameLst>
                                      </p:cBhvr>
                                      <p:to>
                                        <p:strVal val="visible"/>
                                      </p:to>
                                    </p:set>
                                    <p:animEffect transition="in" filter="fade">
                                      <p:cBhvr>
                                        <p:cTn id="263" dur="500"/>
                                        <p:tgtEl>
                                          <p:spTgt spid="107"/>
                                        </p:tgtEl>
                                      </p:cBhvr>
                                    </p:animEffect>
                                  </p:childTnLst>
                                </p:cTn>
                              </p:par>
                              <p:par>
                                <p:cTn id="264" presetID="10" presetClass="entr" presetSubtype="0" fill="hold" grpId="0" nodeType="withEffect">
                                  <p:stCondLst>
                                    <p:cond delay="0"/>
                                  </p:stCondLst>
                                  <p:childTnLst>
                                    <p:set>
                                      <p:cBhvr>
                                        <p:cTn id="265" dur="1" fill="hold">
                                          <p:stCondLst>
                                            <p:cond delay="0"/>
                                          </p:stCondLst>
                                        </p:cTn>
                                        <p:tgtEl>
                                          <p:spTgt spid="108"/>
                                        </p:tgtEl>
                                        <p:attrNameLst>
                                          <p:attrName>style.visibility</p:attrName>
                                        </p:attrNameLst>
                                      </p:cBhvr>
                                      <p:to>
                                        <p:strVal val="visible"/>
                                      </p:to>
                                    </p:set>
                                    <p:animEffect transition="in" filter="fade">
                                      <p:cBhvr>
                                        <p:cTn id="266" dur="500"/>
                                        <p:tgtEl>
                                          <p:spTgt spid="108"/>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109"/>
                                        </p:tgtEl>
                                        <p:attrNameLst>
                                          <p:attrName>style.visibility</p:attrName>
                                        </p:attrNameLst>
                                      </p:cBhvr>
                                      <p:to>
                                        <p:strVal val="visible"/>
                                      </p:to>
                                    </p:set>
                                    <p:animEffect transition="in" filter="fade">
                                      <p:cBhvr>
                                        <p:cTn id="269" dur="500"/>
                                        <p:tgtEl>
                                          <p:spTgt spid="109"/>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110"/>
                                        </p:tgtEl>
                                        <p:attrNameLst>
                                          <p:attrName>style.visibility</p:attrName>
                                        </p:attrNameLst>
                                      </p:cBhvr>
                                      <p:to>
                                        <p:strVal val="visible"/>
                                      </p:to>
                                    </p:set>
                                    <p:animEffect transition="in" filter="fade">
                                      <p:cBhvr>
                                        <p:cTn id="272"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1" grpId="0"/>
      <p:bldP spid="31" grpId="1"/>
      <p:bldP spid="32" grpId="0"/>
      <p:bldP spid="32" grpId="1"/>
      <p:bldP spid="38" grpId="0" animBg="1"/>
      <p:bldP spid="39" grpId="0" animBg="1"/>
      <p:bldP spid="40" grpId="0"/>
      <p:bldP spid="41" grpId="0"/>
      <p:bldP spid="42" grpId="0"/>
      <p:bldP spid="43" grpId="0"/>
      <p:bldP spid="44" grpId="0"/>
      <p:bldP spid="45" grpId="0"/>
      <p:bldP spid="46" grpId="0"/>
      <p:bldP spid="47" grpId="0"/>
      <p:bldP spid="48" grpId="0"/>
      <p:bldP spid="49" grpId="0"/>
      <p:bldP spid="50" grpId="0" animBg="1"/>
      <p:bldP spid="51" grpId="0" animBg="1"/>
      <p:bldP spid="52" grpId="0"/>
      <p:bldP spid="53" grpId="0" animBg="1"/>
      <p:bldP spid="54" grpId="0" animBg="1"/>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8" grpId="0"/>
      <p:bldP spid="69" grpId="0"/>
      <p:bldP spid="71" grpId="0"/>
      <p:bldP spid="90" grpId="0"/>
      <p:bldP spid="91" grpId="0"/>
      <p:bldP spid="84" grpId="0"/>
      <p:bldP spid="86" grpId="0"/>
      <p:bldP spid="87" grpId="0"/>
      <p:bldP spid="92" grpId="0" animBg="1"/>
      <p:bldP spid="94" grpId="0"/>
      <p:bldP spid="101" grpId="0"/>
      <p:bldP spid="105" grpId="0"/>
      <p:bldP spid="106" grpId="0"/>
      <p:bldP spid="107" grpId="0"/>
      <p:bldP spid="108" grpId="0"/>
      <p:bldP spid="109" grpId="0"/>
      <p:bldP spid="1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64A1-38DA-4383-0310-8EA96F381FB5}"/>
              </a:ext>
            </a:extLst>
          </p:cNvPr>
          <p:cNvSpPr>
            <a:spLocks noGrp="1"/>
          </p:cNvSpPr>
          <p:nvPr>
            <p:ph type="title"/>
          </p:nvPr>
        </p:nvSpPr>
        <p:spPr/>
        <p:txBody>
          <a:bodyPr/>
          <a:lstStyle/>
          <a:p>
            <a:r>
              <a:rPr lang="en-GB" dirty="0">
                <a:latin typeface="Century Gothic" panose="020B0502020202020204" pitchFamily="34" charset="0"/>
              </a:rPr>
              <a:t>Ionic Bonding</a:t>
            </a:r>
          </a:p>
        </p:txBody>
      </p:sp>
      <p:sp>
        <p:nvSpPr>
          <p:cNvPr id="4" name="Oval 3">
            <a:extLst>
              <a:ext uri="{FF2B5EF4-FFF2-40B4-BE49-F238E27FC236}">
                <a16:creationId xmlns:a16="http://schemas.microsoft.com/office/drawing/2014/main" id="{70B036FA-E44A-8807-F177-09A3FC32BACF}"/>
              </a:ext>
            </a:extLst>
          </p:cNvPr>
          <p:cNvSpPr/>
          <p:nvPr/>
        </p:nvSpPr>
        <p:spPr>
          <a:xfrm>
            <a:off x="778979" y="1206637"/>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CD2737D-CEB8-EF14-96FD-18E2B4AA8173}"/>
              </a:ext>
            </a:extLst>
          </p:cNvPr>
          <p:cNvSpPr/>
          <p:nvPr/>
        </p:nvSpPr>
        <p:spPr>
          <a:xfrm>
            <a:off x="1034207" y="1463608"/>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CC66D8-8E8F-8DE1-D628-6EC03F7BCCED}"/>
              </a:ext>
            </a:extLst>
          </p:cNvPr>
          <p:cNvSpPr txBox="1"/>
          <p:nvPr/>
        </p:nvSpPr>
        <p:spPr>
          <a:xfrm>
            <a:off x="1369300" y="1000745"/>
            <a:ext cx="365806" cy="400110"/>
          </a:xfrm>
          <a:prstGeom prst="rect">
            <a:avLst/>
          </a:prstGeom>
          <a:noFill/>
        </p:spPr>
        <p:txBody>
          <a:bodyPr wrap="none" rtlCol="0">
            <a:spAutoFit/>
          </a:bodyPr>
          <a:lstStyle/>
          <a:p>
            <a:r>
              <a:rPr lang="en-GB" sz="2000" b="1" dirty="0">
                <a:solidFill>
                  <a:srgbClr val="7030A0"/>
                </a:solidFill>
              </a:rPr>
              <a:t>×</a:t>
            </a:r>
          </a:p>
        </p:txBody>
      </p:sp>
      <p:sp>
        <p:nvSpPr>
          <p:cNvPr id="7" name="TextBox 6">
            <a:extLst>
              <a:ext uri="{FF2B5EF4-FFF2-40B4-BE49-F238E27FC236}">
                <a16:creationId xmlns:a16="http://schemas.microsoft.com/office/drawing/2014/main" id="{AA7A96B7-8380-43FF-EF5C-01B8F0D630E7}"/>
              </a:ext>
            </a:extLst>
          </p:cNvPr>
          <p:cNvSpPr txBox="1"/>
          <p:nvPr/>
        </p:nvSpPr>
        <p:spPr>
          <a:xfrm>
            <a:off x="1370647" y="1261153"/>
            <a:ext cx="365806" cy="400110"/>
          </a:xfrm>
          <a:prstGeom prst="rect">
            <a:avLst/>
          </a:prstGeom>
          <a:noFill/>
        </p:spPr>
        <p:txBody>
          <a:bodyPr wrap="none" rtlCol="0">
            <a:spAutoFit/>
          </a:bodyPr>
          <a:lstStyle/>
          <a:p>
            <a:r>
              <a:rPr lang="en-GB" sz="2000" b="1" dirty="0">
                <a:solidFill>
                  <a:srgbClr val="7030A0"/>
                </a:solidFill>
              </a:rPr>
              <a:t>×</a:t>
            </a:r>
          </a:p>
        </p:txBody>
      </p:sp>
      <p:sp>
        <p:nvSpPr>
          <p:cNvPr id="8" name="TextBox 7">
            <a:extLst>
              <a:ext uri="{FF2B5EF4-FFF2-40B4-BE49-F238E27FC236}">
                <a16:creationId xmlns:a16="http://schemas.microsoft.com/office/drawing/2014/main" id="{E6C9254A-AD86-3ED0-346A-815A06BDBF64}"/>
              </a:ext>
            </a:extLst>
          </p:cNvPr>
          <p:cNvSpPr txBox="1"/>
          <p:nvPr/>
        </p:nvSpPr>
        <p:spPr>
          <a:xfrm>
            <a:off x="1372833" y="2222775"/>
            <a:ext cx="365806" cy="400110"/>
          </a:xfrm>
          <a:prstGeom prst="rect">
            <a:avLst/>
          </a:prstGeom>
          <a:noFill/>
        </p:spPr>
        <p:txBody>
          <a:bodyPr wrap="none" rtlCol="0">
            <a:spAutoFit/>
          </a:bodyPr>
          <a:lstStyle/>
          <a:p>
            <a:r>
              <a:rPr lang="en-GB" sz="2000" b="1" dirty="0">
                <a:solidFill>
                  <a:srgbClr val="7030A0"/>
                </a:solidFill>
              </a:rPr>
              <a:t>×</a:t>
            </a:r>
          </a:p>
        </p:txBody>
      </p:sp>
      <p:sp>
        <p:nvSpPr>
          <p:cNvPr id="9" name="TextBox 8">
            <a:extLst>
              <a:ext uri="{FF2B5EF4-FFF2-40B4-BE49-F238E27FC236}">
                <a16:creationId xmlns:a16="http://schemas.microsoft.com/office/drawing/2014/main" id="{F1921E3E-D624-1407-5B56-1E4521532289}"/>
              </a:ext>
            </a:extLst>
          </p:cNvPr>
          <p:cNvSpPr txBox="1"/>
          <p:nvPr/>
        </p:nvSpPr>
        <p:spPr>
          <a:xfrm>
            <a:off x="1376126" y="2482402"/>
            <a:ext cx="365806" cy="400110"/>
          </a:xfrm>
          <a:prstGeom prst="rect">
            <a:avLst/>
          </a:prstGeom>
          <a:noFill/>
        </p:spPr>
        <p:txBody>
          <a:bodyPr wrap="none" rtlCol="0">
            <a:spAutoFit/>
          </a:bodyPr>
          <a:lstStyle/>
          <a:p>
            <a:r>
              <a:rPr lang="en-GB" sz="2000" b="1" dirty="0">
                <a:solidFill>
                  <a:srgbClr val="7030A0"/>
                </a:solidFill>
              </a:rPr>
              <a:t>×</a:t>
            </a:r>
          </a:p>
        </p:txBody>
      </p:sp>
      <p:sp>
        <p:nvSpPr>
          <p:cNvPr id="10" name="TextBox 9">
            <a:extLst>
              <a:ext uri="{FF2B5EF4-FFF2-40B4-BE49-F238E27FC236}">
                <a16:creationId xmlns:a16="http://schemas.microsoft.com/office/drawing/2014/main" id="{5BB873EF-C738-4B1C-5B26-99A1E8D8E97B}"/>
              </a:ext>
            </a:extLst>
          </p:cNvPr>
          <p:cNvSpPr txBox="1"/>
          <p:nvPr/>
        </p:nvSpPr>
        <p:spPr>
          <a:xfrm>
            <a:off x="615145" y="1751678"/>
            <a:ext cx="365806" cy="400110"/>
          </a:xfrm>
          <a:prstGeom prst="rect">
            <a:avLst/>
          </a:prstGeom>
          <a:noFill/>
        </p:spPr>
        <p:txBody>
          <a:bodyPr wrap="none" rtlCol="0">
            <a:spAutoFit/>
          </a:bodyPr>
          <a:lstStyle/>
          <a:p>
            <a:r>
              <a:rPr lang="en-GB" sz="2000" b="1" dirty="0">
                <a:solidFill>
                  <a:srgbClr val="7030A0"/>
                </a:solidFill>
              </a:rPr>
              <a:t>×</a:t>
            </a:r>
          </a:p>
        </p:txBody>
      </p:sp>
      <p:sp>
        <p:nvSpPr>
          <p:cNvPr id="11" name="TextBox 10">
            <a:extLst>
              <a:ext uri="{FF2B5EF4-FFF2-40B4-BE49-F238E27FC236}">
                <a16:creationId xmlns:a16="http://schemas.microsoft.com/office/drawing/2014/main" id="{A6F73807-B7A2-538C-1592-B60F5A8A7B5B}"/>
              </a:ext>
            </a:extLst>
          </p:cNvPr>
          <p:cNvSpPr txBox="1"/>
          <p:nvPr/>
        </p:nvSpPr>
        <p:spPr>
          <a:xfrm>
            <a:off x="2139986" y="1738683"/>
            <a:ext cx="365806" cy="400110"/>
          </a:xfrm>
          <a:prstGeom prst="rect">
            <a:avLst/>
          </a:prstGeom>
          <a:noFill/>
        </p:spPr>
        <p:txBody>
          <a:bodyPr wrap="none" rtlCol="0">
            <a:spAutoFit/>
          </a:bodyPr>
          <a:lstStyle/>
          <a:p>
            <a:r>
              <a:rPr lang="en-GB" sz="2000" b="1" dirty="0">
                <a:solidFill>
                  <a:srgbClr val="7030A0"/>
                </a:solidFill>
              </a:rPr>
              <a:t>×</a:t>
            </a:r>
          </a:p>
        </p:txBody>
      </p:sp>
      <p:sp>
        <p:nvSpPr>
          <p:cNvPr id="12" name="TextBox 11">
            <a:extLst>
              <a:ext uri="{FF2B5EF4-FFF2-40B4-BE49-F238E27FC236}">
                <a16:creationId xmlns:a16="http://schemas.microsoft.com/office/drawing/2014/main" id="{FDD5CCC2-183C-5BA9-EB40-BDE11A6C35F9}"/>
              </a:ext>
            </a:extLst>
          </p:cNvPr>
          <p:cNvSpPr txBox="1"/>
          <p:nvPr/>
        </p:nvSpPr>
        <p:spPr>
          <a:xfrm>
            <a:off x="785378" y="1243050"/>
            <a:ext cx="365806" cy="400110"/>
          </a:xfrm>
          <a:prstGeom prst="rect">
            <a:avLst/>
          </a:prstGeom>
          <a:noFill/>
        </p:spPr>
        <p:txBody>
          <a:bodyPr wrap="none" rtlCol="0">
            <a:spAutoFit/>
          </a:bodyPr>
          <a:lstStyle/>
          <a:p>
            <a:r>
              <a:rPr lang="en-GB" sz="2000" b="1" dirty="0">
                <a:solidFill>
                  <a:srgbClr val="7030A0"/>
                </a:solidFill>
              </a:rPr>
              <a:t>×</a:t>
            </a:r>
          </a:p>
        </p:txBody>
      </p:sp>
      <p:sp>
        <p:nvSpPr>
          <p:cNvPr id="13" name="TextBox 12">
            <a:extLst>
              <a:ext uri="{FF2B5EF4-FFF2-40B4-BE49-F238E27FC236}">
                <a16:creationId xmlns:a16="http://schemas.microsoft.com/office/drawing/2014/main" id="{F3AA784C-0987-1C2A-3869-CFB47C002B1B}"/>
              </a:ext>
            </a:extLst>
          </p:cNvPr>
          <p:cNvSpPr txBox="1"/>
          <p:nvPr/>
        </p:nvSpPr>
        <p:spPr>
          <a:xfrm>
            <a:off x="1946714" y="1221009"/>
            <a:ext cx="365806" cy="400110"/>
          </a:xfrm>
          <a:prstGeom prst="rect">
            <a:avLst/>
          </a:prstGeom>
          <a:noFill/>
        </p:spPr>
        <p:txBody>
          <a:bodyPr wrap="none" rtlCol="0">
            <a:spAutoFit/>
          </a:bodyPr>
          <a:lstStyle/>
          <a:p>
            <a:r>
              <a:rPr lang="en-GB" sz="2000" b="1" dirty="0">
                <a:solidFill>
                  <a:srgbClr val="7030A0"/>
                </a:solidFill>
              </a:rPr>
              <a:t>×</a:t>
            </a:r>
          </a:p>
        </p:txBody>
      </p:sp>
      <p:sp>
        <p:nvSpPr>
          <p:cNvPr id="14" name="TextBox 13">
            <a:extLst>
              <a:ext uri="{FF2B5EF4-FFF2-40B4-BE49-F238E27FC236}">
                <a16:creationId xmlns:a16="http://schemas.microsoft.com/office/drawing/2014/main" id="{56D781A1-A087-96E4-D713-9D375EECEF6A}"/>
              </a:ext>
            </a:extLst>
          </p:cNvPr>
          <p:cNvSpPr txBox="1"/>
          <p:nvPr/>
        </p:nvSpPr>
        <p:spPr>
          <a:xfrm>
            <a:off x="808378" y="2245488"/>
            <a:ext cx="365806" cy="400110"/>
          </a:xfrm>
          <a:prstGeom prst="rect">
            <a:avLst/>
          </a:prstGeom>
          <a:noFill/>
        </p:spPr>
        <p:txBody>
          <a:bodyPr wrap="none" rtlCol="0">
            <a:spAutoFit/>
          </a:bodyPr>
          <a:lstStyle/>
          <a:p>
            <a:r>
              <a:rPr lang="en-GB" sz="2000" b="1" dirty="0">
                <a:solidFill>
                  <a:srgbClr val="7030A0"/>
                </a:solidFill>
              </a:rPr>
              <a:t>×</a:t>
            </a:r>
          </a:p>
        </p:txBody>
      </p:sp>
      <p:sp>
        <p:nvSpPr>
          <p:cNvPr id="15" name="TextBox 14">
            <a:extLst>
              <a:ext uri="{FF2B5EF4-FFF2-40B4-BE49-F238E27FC236}">
                <a16:creationId xmlns:a16="http://schemas.microsoft.com/office/drawing/2014/main" id="{8F531DDF-C87E-8918-5D3B-0963933D4BC2}"/>
              </a:ext>
            </a:extLst>
          </p:cNvPr>
          <p:cNvSpPr txBox="1"/>
          <p:nvPr/>
        </p:nvSpPr>
        <p:spPr>
          <a:xfrm>
            <a:off x="1929552" y="2235125"/>
            <a:ext cx="365806" cy="400110"/>
          </a:xfrm>
          <a:prstGeom prst="rect">
            <a:avLst/>
          </a:prstGeom>
          <a:noFill/>
        </p:spPr>
        <p:txBody>
          <a:bodyPr wrap="none" rtlCol="0">
            <a:spAutoFit/>
          </a:bodyPr>
          <a:lstStyle/>
          <a:p>
            <a:r>
              <a:rPr lang="en-GB" sz="2000" b="1" dirty="0">
                <a:solidFill>
                  <a:srgbClr val="7030A0"/>
                </a:solidFill>
              </a:rPr>
              <a:t>×</a:t>
            </a:r>
          </a:p>
        </p:txBody>
      </p:sp>
      <p:sp>
        <p:nvSpPr>
          <p:cNvPr id="16" name="Oval 15">
            <a:extLst>
              <a:ext uri="{FF2B5EF4-FFF2-40B4-BE49-F238E27FC236}">
                <a16:creationId xmlns:a16="http://schemas.microsoft.com/office/drawing/2014/main" id="{B69D8776-1499-409B-C4FA-7AB9B735D166}"/>
              </a:ext>
            </a:extLst>
          </p:cNvPr>
          <p:cNvSpPr/>
          <p:nvPr/>
        </p:nvSpPr>
        <p:spPr>
          <a:xfrm>
            <a:off x="540000" y="942351"/>
            <a:ext cx="2000633" cy="1980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427883-A651-68C2-85A9-561B02588AEE}"/>
              </a:ext>
            </a:extLst>
          </p:cNvPr>
          <p:cNvSpPr txBox="1"/>
          <p:nvPr/>
        </p:nvSpPr>
        <p:spPr>
          <a:xfrm>
            <a:off x="1367953" y="742144"/>
            <a:ext cx="365806" cy="400110"/>
          </a:xfrm>
          <a:prstGeom prst="rect">
            <a:avLst/>
          </a:prstGeom>
          <a:noFill/>
        </p:spPr>
        <p:txBody>
          <a:bodyPr wrap="none" rtlCol="0">
            <a:spAutoFit/>
          </a:bodyPr>
          <a:lstStyle/>
          <a:p>
            <a:r>
              <a:rPr lang="en-GB" sz="2000" b="1" dirty="0">
                <a:solidFill>
                  <a:srgbClr val="7030A0"/>
                </a:solidFill>
              </a:rPr>
              <a:t>×</a:t>
            </a:r>
          </a:p>
        </p:txBody>
      </p:sp>
      <p:sp>
        <p:nvSpPr>
          <p:cNvPr id="18" name="Oval 17">
            <a:extLst>
              <a:ext uri="{FF2B5EF4-FFF2-40B4-BE49-F238E27FC236}">
                <a16:creationId xmlns:a16="http://schemas.microsoft.com/office/drawing/2014/main" id="{32DC092D-7A4A-D095-E57F-77242D164837}"/>
              </a:ext>
            </a:extLst>
          </p:cNvPr>
          <p:cNvSpPr/>
          <p:nvPr/>
        </p:nvSpPr>
        <p:spPr>
          <a:xfrm>
            <a:off x="3765066" y="1172178"/>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F5F3ED-24E5-E5CB-E2E5-458CEEA800EC}"/>
              </a:ext>
            </a:extLst>
          </p:cNvPr>
          <p:cNvSpPr/>
          <p:nvPr/>
        </p:nvSpPr>
        <p:spPr>
          <a:xfrm>
            <a:off x="4020294" y="1429149"/>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B594D4-1693-9964-1670-CA7BA52DA0D2}"/>
              </a:ext>
            </a:extLst>
          </p:cNvPr>
          <p:cNvSpPr/>
          <p:nvPr/>
        </p:nvSpPr>
        <p:spPr>
          <a:xfrm>
            <a:off x="4492055" y="140225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1A64BAE-F4C8-643C-A7CC-F81C245DB650}"/>
              </a:ext>
            </a:extLst>
          </p:cNvPr>
          <p:cNvSpPr/>
          <p:nvPr/>
        </p:nvSpPr>
        <p:spPr>
          <a:xfrm>
            <a:off x="4523432" y="236147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81FF1FE-01B2-B14E-123A-D55AD760BE9F}"/>
              </a:ext>
            </a:extLst>
          </p:cNvPr>
          <p:cNvSpPr/>
          <p:nvPr/>
        </p:nvSpPr>
        <p:spPr>
          <a:xfrm>
            <a:off x="4514468" y="260800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D9B091-4DEB-0DD1-DC55-30F687E7B4FD}"/>
              </a:ext>
            </a:extLst>
          </p:cNvPr>
          <p:cNvSpPr/>
          <p:nvPr/>
        </p:nvSpPr>
        <p:spPr>
          <a:xfrm>
            <a:off x="4487574" y="114228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ACBB4D1-A0B3-A64D-49BF-58962EB1A5D1}"/>
              </a:ext>
            </a:extLst>
          </p:cNvPr>
          <p:cNvSpPr/>
          <p:nvPr/>
        </p:nvSpPr>
        <p:spPr>
          <a:xfrm>
            <a:off x="5267500" y="186841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745FDE6-9E56-C700-8FD8-88B8518D1225}"/>
              </a:ext>
            </a:extLst>
          </p:cNvPr>
          <p:cNvSpPr/>
          <p:nvPr/>
        </p:nvSpPr>
        <p:spPr>
          <a:xfrm>
            <a:off x="3739024" y="189979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1EB8360-1D56-B335-D6B3-DB48F3ED6ADB}"/>
              </a:ext>
            </a:extLst>
          </p:cNvPr>
          <p:cNvSpPr/>
          <p:nvPr/>
        </p:nvSpPr>
        <p:spPr>
          <a:xfrm>
            <a:off x="5029937" y="133502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48AD4B5-2015-9898-DF7B-AFFF84C15A50}"/>
              </a:ext>
            </a:extLst>
          </p:cNvPr>
          <p:cNvSpPr/>
          <p:nvPr/>
        </p:nvSpPr>
        <p:spPr>
          <a:xfrm>
            <a:off x="5056831" y="238388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6841621C-0574-DC18-99CC-0D2C06A88457}"/>
              </a:ext>
            </a:extLst>
          </p:cNvPr>
          <p:cNvSpPr txBox="1"/>
          <p:nvPr/>
        </p:nvSpPr>
        <p:spPr>
          <a:xfrm>
            <a:off x="925417" y="3213783"/>
            <a:ext cx="1269899" cy="646331"/>
          </a:xfrm>
          <a:prstGeom prst="rect">
            <a:avLst/>
          </a:prstGeom>
          <a:noFill/>
        </p:spPr>
        <p:txBody>
          <a:bodyPr wrap="none" rtlCol="0">
            <a:spAutoFit/>
          </a:bodyPr>
          <a:lstStyle/>
          <a:p>
            <a:pPr algn="ctr"/>
            <a:r>
              <a:rPr lang="en-GB" b="1" dirty="0">
                <a:latin typeface="Century Gothic" panose="020B0502020202020204" pitchFamily="34" charset="0"/>
              </a:rPr>
              <a:t>Metal: Na</a:t>
            </a:r>
          </a:p>
          <a:p>
            <a:pPr algn="ctr"/>
            <a:r>
              <a:rPr lang="en-GB" b="1" dirty="0">
                <a:latin typeface="Century Gothic" panose="020B0502020202020204" pitchFamily="34" charset="0"/>
              </a:rPr>
              <a:t>2,8,1</a:t>
            </a:r>
          </a:p>
        </p:txBody>
      </p:sp>
      <p:sp>
        <p:nvSpPr>
          <p:cNvPr id="29" name="TextBox 28">
            <a:extLst>
              <a:ext uri="{FF2B5EF4-FFF2-40B4-BE49-F238E27FC236}">
                <a16:creationId xmlns:a16="http://schemas.microsoft.com/office/drawing/2014/main" id="{B898518F-0A5B-5894-E638-5A6BFDE4769F}"/>
              </a:ext>
            </a:extLst>
          </p:cNvPr>
          <p:cNvSpPr txBox="1"/>
          <p:nvPr/>
        </p:nvSpPr>
        <p:spPr>
          <a:xfrm>
            <a:off x="3697346" y="3188549"/>
            <a:ext cx="1701107" cy="646331"/>
          </a:xfrm>
          <a:prstGeom prst="rect">
            <a:avLst/>
          </a:prstGeom>
          <a:noFill/>
        </p:spPr>
        <p:txBody>
          <a:bodyPr wrap="none" rtlCol="0">
            <a:spAutoFit/>
          </a:bodyPr>
          <a:lstStyle/>
          <a:p>
            <a:pPr algn="ctr"/>
            <a:r>
              <a:rPr lang="en-GB" b="1" dirty="0">
                <a:latin typeface="Century Gothic" panose="020B0502020202020204" pitchFamily="34" charset="0"/>
              </a:rPr>
              <a:t>Non-metal: O</a:t>
            </a:r>
          </a:p>
          <a:p>
            <a:pPr algn="ctr"/>
            <a:r>
              <a:rPr lang="en-GB" b="1" dirty="0">
                <a:latin typeface="Century Gothic" panose="020B0502020202020204" pitchFamily="34" charset="0"/>
              </a:rPr>
              <a:t>2,6</a:t>
            </a:r>
          </a:p>
        </p:txBody>
      </p:sp>
      <p:sp>
        <p:nvSpPr>
          <p:cNvPr id="31" name="TextBox 30">
            <a:extLst>
              <a:ext uri="{FF2B5EF4-FFF2-40B4-BE49-F238E27FC236}">
                <a16:creationId xmlns:a16="http://schemas.microsoft.com/office/drawing/2014/main" id="{83D6307F-BB2C-9FED-BBA6-5F8469C8DE55}"/>
              </a:ext>
            </a:extLst>
          </p:cNvPr>
          <p:cNvSpPr txBox="1"/>
          <p:nvPr/>
        </p:nvSpPr>
        <p:spPr>
          <a:xfrm>
            <a:off x="313740" y="3886157"/>
            <a:ext cx="2720667"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entury Gothic" panose="020B0502020202020204" pitchFamily="34" charset="0"/>
              </a:rPr>
              <a:t>Needs to </a:t>
            </a:r>
            <a:r>
              <a:rPr lang="en-GB" b="1" dirty="0">
                <a:latin typeface="Century Gothic" panose="020B0502020202020204" pitchFamily="34" charset="0"/>
              </a:rPr>
              <a:t>lose 1 electron </a:t>
            </a:r>
            <a:r>
              <a:rPr lang="en-GB" dirty="0">
                <a:latin typeface="Century Gothic" panose="020B0502020202020204" pitchFamily="34" charset="0"/>
              </a:rPr>
              <a:t>for a stable electronic arrangement</a:t>
            </a:r>
          </a:p>
        </p:txBody>
      </p:sp>
      <p:sp>
        <p:nvSpPr>
          <p:cNvPr id="32" name="TextBox 31">
            <a:extLst>
              <a:ext uri="{FF2B5EF4-FFF2-40B4-BE49-F238E27FC236}">
                <a16:creationId xmlns:a16="http://schemas.microsoft.com/office/drawing/2014/main" id="{DDE8104E-3F91-AC33-1EB4-5AE662E254D7}"/>
              </a:ext>
            </a:extLst>
          </p:cNvPr>
          <p:cNvSpPr txBox="1"/>
          <p:nvPr/>
        </p:nvSpPr>
        <p:spPr>
          <a:xfrm>
            <a:off x="3132607" y="3853954"/>
            <a:ext cx="2720667"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entury Gothic" panose="020B0502020202020204" pitchFamily="34" charset="0"/>
              </a:rPr>
              <a:t>Needs to </a:t>
            </a:r>
            <a:r>
              <a:rPr lang="en-GB" b="1" dirty="0">
                <a:latin typeface="Century Gothic" panose="020B0502020202020204" pitchFamily="34" charset="0"/>
              </a:rPr>
              <a:t>gain 2 electrons</a:t>
            </a:r>
            <a:r>
              <a:rPr lang="en-GB" dirty="0">
                <a:latin typeface="Century Gothic" panose="020B0502020202020204" pitchFamily="34" charset="0"/>
              </a:rPr>
              <a:t> for a stable electronic arrangement</a:t>
            </a:r>
          </a:p>
        </p:txBody>
      </p:sp>
      <p:cxnSp>
        <p:nvCxnSpPr>
          <p:cNvPr id="35" name="Curved Connector 34">
            <a:extLst>
              <a:ext uri="{FF2B5EF4-FFF2-40B4-BE49-F238E27FC236}">
                <a16:creationId xmlns:a16="http://schemas.microsoft.com/office/drawing/2014/main" id="{3B644325-B1EF-B779-AFDE-CA316FA96BA8}"/>
              </a:ext>
            </a:extLst>
          </p:cNvPr>
          <p:cNvCxnSpPr>
            <a:cxnSpLocks/>
          </p:cNvCxnSpPr>
          <p:nvPr/>
        </p:nvCxnSpPr>
        <p:spPr>
          <a:xfrm>
            <a:off x="1613086" y="844817"/>
            <a:ext cx="2291326" cy="528961"/>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18E9D8-BDE2-DACC-BB85-8D957C5BE449}"/>
              </a:ext>
            </a:extLst>
          </p:cNvPr>
          <p:cNvCxnSpPr>
            <a:cxnSpLocks/>
          </p:cNvCxnSpPr>
          <p:nvPr/>
        </p:nvCxnSpPr>
        <p:spPr>
          <a:xfrm flipV="1">
            <a:off x="5686909" y="1864791"/>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FBB22DE-C134-7243-7B95-4EE8581B4832}"/>
              </a:ext>
            </a:extLst>
          </p:cNvPr>
          <p:cNvSpPr/>
          <p:nvPr/>
        </p:nvSpPr>
        <p:spPr>
          <a:xfrm>
            <a:off x="6816327" y="1204005"/>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47F33C1-DEC9-C7E8-01A1-7F93B670D21B}"/>
              </a:ext>
            </a:extLst>
          </p:cNvPr>
          <p:cNvSpPr/>
          <p:nvPr/>
        </p:nvSpPr>
        <p:spPr>
          <a:xfrm>
            <a:off x="7071555" y="1460976"/>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D0DED98-75E5-5557-252D-683C0DE98A58}"/>
              </a:ext>
            </a:extLst>
          </p:cNvPr>
          <p:cNvSpPr txBox="1"/>
          <p:nvPr/>
        </p:nvSpPr>
        <p:spPr>
          <a:xfrm>
            <a:off x="7406648" y="998113"/>
            <a:ext cx="365806" cy="400110"/>
          </a:xfrm>
          <a:prstGeom prst="rect">
            <a:avLst/>
          </a:prstGeom>
          <a:noFill/>
        </p:spPr>
        <p:txBody>
          <a:bodyPr wrap="none" rtlCol="0">
            <a:spAutoFit/>
          </a:bodyPr>
          <a:lstStyle/>
          <a:p>
            <a:r>
              <a:rPr lang="en-GB" sz="2000" b="1" dirty="0">
                <a:solidFill>
                  <a:srgbClr val="7030A0"/>
                </a:solidFill>
              </a:rPr>
              <a:t>×</a:t>
            </a:r>
          </a:p>
        </p:txBody>
      </p:sp>
      <p:sp>
        <p:nvSpPr>
          <p:cNvPr id="41" name="TextBox 40">
            <a:extLst>
              <a:ext uri="{FF2B5EF4-FFF2-40B4-BE49-F238E27FC236}">
                <a16:creationId xmlns:a16="http://schemas.microsoft.com/office/drawing/2014/main" id="{7C32EB93-E6FB-3B0B-3891-1888DA97BE60}"/>
              </a:ext>
            </a:extLst>
          </p:cNvPr>
          <p:cNvSpPr txBox="1"/>
          <p:nvPr/>
        </p:nvSpPr>
        <p:spPr>
          <a:xfrm>
            <a:off x="7407995" y="1258521"/>
            <a:ext cx="365806" cy="400110"/>
          </a:xfrm>
          <a:prstGeom prst="rect">
            <a:avLst/>
          </a:prstGeom>
          <a:noFill/>
        </p:spPr>
        <p:txBody>
          <a:bodyPr wrap="none" rtlCol="0">
            <a:spAutoFit/>
          </a:bodyPr>
          <a:lstStyle/>
          <a:p>
            <a:r>
              <a:rPr lang="en-GB" sz="2000" b="1" dirty="0">
                <a:solidFill>
                  <a:srgbClr val="7030A0"/>
                </a:solidFill>
              </a:rPr>
              <a:t>×</a:t>
            </a:r>
          </a:p>
        </p:txBody>
      </p:sp>
      <p:sp>
        <p:nvSpPr>
          <p:cNvPr id="42" name="TextBox 41">
            <a:extLst>
              <a:ext uri="{FF2B5EF4-FFF2-40B4-BE49-F238E27FC236}">
                <a16:creationId xmlns:a16="http://schemas.microsoft.com/office/drawing/2014/main" id="{E5764095-46D8-9068-D9FE-449DE21F5ACB}"/>
              </a:ext>
            </a:extLst>
          </p:cNvPr>
          <p:cNvSpPr txBox="1"/>
          <p:nvPr/>
        </p:nvSpPr>
        <p:spPr>
          <a:xfrm>
            <a:off x="7410181" y="2220143"/>
            <a:ext cx="365806" cy="400110"/>
          </a:xfrm>
          <a:prstGeom prst="rect">
            <a:avLst/>
          </a:prstGeom>
          <a:noFill/>
        </p:spPr>
        <p:txBody>
          <a:bodyPr wrap="none" rtlCol="0">
            <a:spAutoFit/>
          </a:bodyPr>
          <a:lstStyle/>
          <a:p>
            <a:r>
              <a:rPr lang="en-GB" sz="2000" b="1" dirty="0">
                <a:solidFill>
                  <a:srgbClr val="7030A0"/>
                </a:solidFill>
              </a:rPr>
              <a:t>×</a:t>
            </a:r>
          </a:p>
        </p:txBody>
      </p:sp>
      <p:sp>
        <p:nvSpPr>
          <p:cNvPr id="43" name="TextBox 42">
            <a:extLst>
              <a:ext uri="{FF2B5EF4-FFF2-40B4-BE49-F238E27FC236}">
                <a16:creationId xmlns:a16="http://schemas.microsoft.com/office/drawing/2014/main" id="{E4D7C3D4-97FE-1654-D044-6DC714A80B61}"/>
              </a:ext>
            </a:extLst>
          </p:cNvPr>
          <p:cNvSpPr txBox="1"/>
          <p:nvPr/>
        </p:nvSpPr>
        <p:spPr>
          <a:xfrm>
            <a:off x="7413474" y="2479770"/>
            <a:ext cx="365806" cy="400110"/>
          </a:xfrm>
          <a:prstGeom prst="rect">
            <a:avLst/>
          </a:prstGeom>
          <a:noFill/>
        </p:spPr>
        <p:txBody>
          <a:bodyPr wrap="none" rtlCol="0">
            <a:spAutoFit/>
          </a:bodyPr>
          <a:lstStyle/>
          <a:p>
            <a:r>
              <a:rPr lang="en-GB" sz="2000" b="1" dirty="0">
                <a:solidFill>
                  <a:srgbClr val="7030A0"/>
                </a:solidFill>
              </a:rPr>
              <a:t>×</a:t>
            </a:r>
          </a:p>
        </p:txBody>
      </p:sp>
      <p:sp>
        <p:nvSpPr>
          <p:cNvPr id="44" name="TextBox 43">
            <a:extLst>
              <a:ext uri="{FF2B5EF4-FFF2-40B4-BE49-F238E27FC236}">
                <a16:creationId xmlns:a16="http://schemas.microsoft.com/office/drawing/2014/main" id="{18DD50D4-07F9-C904-F713-A8906915D298}"/>
              </a:ext>
            </a:extLst>
          </p:cNvPr>
          <p:cNvSpPr txBox="1"/>
          <p:nvPr/>
        </p:nvSpPr>
        <p:spPr>
          <a:xfrm>
            <a:off x="6652493" y="1749046"/>
            <a:ext cx="365806" cy="400110"/>
          </a:xfrm>
          <a:prstGeom prst="rect">
            <a:avLst/>
          </a:prstGeom>
          <a:noFill/>
        </p:spPr>
        <p:txBody>
          <a:bodyPr wrap="none" rtlCol="0">
            <a:spAutoFit/>
          </a:bodyPr>
          <a:lstStyle/>
          <a:p>
            <a:r>
              <a:rPr lang="en-GB" sz="2000" b="1" dirty="0">
                <a:solidFill>
                  <a:srgbClr val="7030A0"/>
                </a:solidFill>
              </a:rPr>
              <a:t>×</a:t>
            </a:r>
          </a:p>
        </p:txBody>
      </p:sp>
      <p:sp>
        <p:nvSpPr>
          <p:cNvPr id="45" name="TextBox 44">
            <a:extLst>
              <a:ext uri="{FF2B5EF4-FFF2-40B4-BE49-F238E27FC236}">
                <a16:creationId xmlns:a16="http://schemas.microsoft.com/office/drawing/2014/main" id="{88DDA477-DCC3-FBDA-77E2-F7D368CF765D}"/>
              </a:ext>
            </a:extLst>
          </p:cNvPr>
          <p:cNvSpPr txBox="1"/>
          <p:nvPr/>
        </p:nvSpPr>
        <p:spPr>
          <a:xfrm>
            <a:off x="8177334" y="1736051"/>
            <a:ext cx="365806" cy="400110"/>
          </a:xfrm>
          <a:prstGeom prst="rect">
            <a:avLst/>
          </a:prstGeom>
          <a:noFill/>
        </p:spPr>
        <p:txBody>
          <a:bodyPr wrap="none" rtlCol="0">
            <a:spAutoFit/>
          </a:bodyPr>
          <a:lstStyle/>
          <a:p>
            <a:r>
              <a:rPr lang="en-GB" sz="2000" b="1" dirty="0">
                <a:solidFill>
                  <a:srgbClr val="7030A0"/>
                </a:solidFill>
              </a:rPr>
              <a:t>×</a:t>
            </a:r>
          </a:p>
        </p:txBody>
      </p:sp>
      <p:sp>
        <p:nvSpPr>
          <p:cNvPr id="46" name="TextBox 45">
            <a:extLst>
              <a:ext uri="{FF2B5EF4-FFF2-40B4-BE49-F238E27FC236}">
                <a16:creationId xmlns:a16="http://schemas.microsoft.com/office/drawing/2014/main" id="{2EEAFC83-A1E0-50B6-CF24-46D047822916}"/>
              </a:ext>
            </a:extLst>
          </p:cNvPr>
          <p:cNvSpPr txBox="1"/>
          <p:nvPr/>
        </p:nvSpPr>
        <p:spPr>
          <a:xfrm>
            <a:off x="6822726" y="1240418"/>
            <a:ext cx="365806" cy="400110"/>
          </a:xfrm>
          <a:prstGeom prst="rect">
            <a:avLst/>
          </a:prstGeom>
          <a:noFill/>
        </p:spPr>
        <p:txBody>
          <a:bodyPr wrap="none" rtlCol="0">
            <a:spAutoFit/>
          </a:bodyPr>
          <a:lstStyle/>
          <a:p>
            <a:r>
              <a:rPr lang="en-GB" sz="2000" b="1" dirty="0">
                <a:solidFill>
                  <a:srgbClr val="7030A0"/>
                </a:solidFill>
              </a:rPr>
              <a:t>×</a:t>
            </a:r>
          </a:p>
        </p:txBody>
      </p:sp>
      <p:sp>
        <p:nvSpPr>
          <p:cNvPr id="47" name="TextBox 46">
            <a:extLst>
              <a:ext uri="{FF2B5EF4-FFF2-40B4-BE49-F238E27FC236}">
                <a16:creationId xmlns:a16="http://schemas.microsoft.com/office/drawing/2014/main" id="{AC22A439-5165-7E7D-6478-92A3283F2DFA}"/>
              </a:ext>
            </a:extLst>
          </p:cNvPr>
          <p:cNvSpPr txBox="1"/>
          <p:nvPr/>
        </p:nvSpPr>
        <p:spPr>
          <a:xfrm>
            <a:off x="7984062" y="1218377"/>
            <a:ext cx="365806" cy="400110"/>
          </a:xfrm>
          <a:prstGeom prst="rect">
            <a:avLst/>
          </a:prstGeom>
          <a:noFill/>
        </p:spPr>
        <p:txBody>
          <a:bodyPr wrap="none" rtlCol="0">
            <a:spAutoFit/>
          </a:bodyPr>
          <a:lstStyle/>
          <a:p>
            <a:r>
              <a:rPr lang="en-GB" sz="2000" b="1" dirty="0">
                <a:solidFill>
                  <a:srgbClr val="7030A0"/>
                </a:solidFill>
              </a:rPr>
              <a:t>×</a:t>
            </a:r>
          </a:p>
        </p:txBody>
      </p:sp>
      <p:sp>
        <p:nvSpPr>
          <p:cNvPr id="48" name="TextBox 47">
            <a:extLst>
              <a:ext uri="{FF2B5EF4-FFF2-40B4-BE49-F238E27FC236}">
                <a16:creationId xmlns:a16="http://schemas.microsoft.com/office/drawing/2014/main" id="{7A4E08D5-62FC-791B-8C97-2CB482D9EAFB}"/>
              </a:ext>
            </a:extLst>
          </p:cNvPr>
          <p:cNvSpPr txBox="1"/>
          <p:nvPr/>
        </p:nvSpPr>
        <p:spPr>
          <a:xfrm>
            <a:off x="6845726" y="2242856"/>
            <a:ext cx="365806" cy="400110"/>
          </a:xfrm>
          <a:prstGeom prst="rect">
            <a:avLst/>
          </a:prstGeom>
          <a:noFill/>
        </p:spPr>
        <p:txBody>
          <a:bodyPr wrap="none" rtlCol="0">
            <a:spAutoFit/>
          </a:bodyPr>
          <a:lstStyle/>
          <a:p>
            <a:r>
              <a:rPr lang="en-GB" sz="2000" b="1" dirty="0">
                <a:solidFill>
                  <a:srgbClr val="7030A0"/>
                </a:solidFill>
              </a:rPr>
              <a:t>×</a:t>
            </a:r>
          </a:p>
        </p:txBody>
      </p:sp>
      <p:sp>
        <p:nvSpPr>
          <p:cNvPr id="49" name="TextBox 48">
            <a:extLst>
              <a:ext uri="{FF2B5EF4-FFF2-40B4-BE49-F238E27FC236}">
                <a16:creationId xmlns:a16="http://schemas.microsoft.com/office/drawing/2014/main" id="{8610FE06-7A9D-A5DF-6DA7-DCEA3BBF319B}"/>
              </a:ext>
            </a:extLst>
          </p:cNvPr>
          <p:cNvSpPr txBox="1"/>
          <p:nvPr/>
        </p:nvSpPr>
        <p:spPr>
          <a:xfrm>
            <a:off x="7966900" y="2232493"/>
            <a:ext cx="365806" cy="400110"/>
          </a:xfrm>
          <a:prstGeom prst="rect">
            <a:avLst/>
          </a:prstGeom>
          <a:noFill/>
        </p:spPr>
        <p:txBody>
          <a:bodyPr wrap="none" rtlCol="0">
            <a:spAutoFit/>
          </a:bodyPr>
          <a:lstStyle/>
          <a:p>
            <a:r>
              <a:rPr lang="en-GB" sz="2000" b="1" dirty="0">
                <a:solidFill>
                  <a:srgbClr val="7030A0"/>
                </a:solidFill>
              </a:rPr>
              <a:t>×</a:t>
            </a:r>
          </a:p>
        </p:txBody>
      </p:sp>
      <p:sp>
        <p:nvSpPr>
          <p:cNvPr id="50" name="Left Bracket 49">
            <a:extLst>
              <a:ext uri="{FF2B5EF4-FFF2-40B4-BE49-F238E27FC236}">
                <a16:creationId xmlns:a16="http://schemas.microsoft.com/office/drawing/2014/main" id="{D9789EE6-7135-FEFF-E6A0-30F10F4E16CF}"/>
              </a:ext>
            </a:extLst>
          </p:cNvPr>
          <p:cNvSpPr/>
          <p:nvPr/>
        </p:nvSpPr>
        <p:spPr>
          <a:xfrm>
            <a:off x="6631125" y="1164270"/>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1" name="Right Bracket 50">
            <a:extLst>
              <a:ext uri="{FF2B5EF4-FFF2-40B4-BE49-F238E27FC236}">
                <a16:creationId xmlns:a16="http://schemas.microsoft.com/office/drawing/2014/main" id="{92E00CF1-D206-1AEC-3C55-7D02900C0DEB}"/>
              </a:ext>
            </a:extLst>
          </p:cNvPr>
          <p:cNvSpPr/>
          <p:nvPr/>
        </p:nvSpPr>
        <p:spPr>
          <a:xfrm>
            <a:off x="8260172" y="1164271"/>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2" name="Rectangle 51">
            <a:extLst>
              <a:ext uri="{FF2B5EF4-FFF2-40B4-BE49-F238E27FC236}">
                <a16:creationId xmlns:a16="http://schemas.microsoft.com/office/drawing/2014/main" id="{AD456DB7-327D-4178-4C32-6D73CF2DB616}"/>
              </a:ext>
            </a:extLst>
          </p:cNvPr>
          <p:cNvSpPr/>
          <p:nvPr/>
        </p:nvSpPr>
        <p:spPr>
          <a:xfrm>
            <a:off x="7244757" y="2805307"/>
            <a:ext cx="739305" cy="461665"/>
          </a:xfrm>
          <a:prstGeom prst="rect">
            <a:avLst/>
          </a:prstGeom>
        </p:spPr>
        <p:txBody>
          <a:bodyPr wrap="none">
            <a:spAutoFit/>
          </a:bodyPr>
          <a:lstStyle/>
          <a:p>
            <a:r>
              <a:rPr lang="en-GB" sz="2400" b="1" dirty="0">
                <a:latin typeface="Century Gothic" panose="020B0502020202020204" pitchFamily="34" charset="0"/>
              </a:rPr>
              <a:t>Na</a:t>
            </a:r>
            <a:r>
              <a:rPr lang="en-GB" sz="2400" b="1" baseline="30000" dirty="0">
                <a:latin typeface="Century Gothic" panose="020B0502020202020204" pitchFamily="34" charset="0"/>
              </a:rPr>
              <a:t>+</a:t>
            </a:r>
            <a:endParaRPr lang="en-GB" sz="2400" b="1" dirty="0"/>
          </a:p>
        </p:txBody>
      </p:sp>
      <p:sp>
        <p:nvSpPr>
          <p:cNvPr id="53" name="Left Bracket 52">
            <a:extLst>
              <a:ext uri="{FF2B5EF4-FFF2-40B4-BE49-F238E27FC236}">
                <a16:creationId xmlns:a16="http://schemas.microsoft.com/office/drawing/2014/main" id="{70F94CF0-C08F-A6D6-FAE2-12E60B10CBE1}"/>
              </a:ext>
            </a:extLst>
          </p:cNvPr>
          <p:cNvSpPr/>
          <p:nvPr/>
        </p:nvSpPr>
        <p:spPr>
          <a:xfrm>
            <a:off x="9189126" y="1151097"/>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4" name="Right Bracket 53">
            <a:extLst>
              <a:ext uri="{FF2B5EF4-FFF2-40B4-BE49-F238E27FC236}">
                <a16:creationId xmlns:a16="http://schemas.microsoft.com/office/drawing/2014/main" id="{05DC4B8C-1EC0-7777-E20A-E3A143C28247}"/>
              </a:ext>
            </a:extLst>
          </p:cNvPr>
          <p:cNvSpPr/>
          <p:nvPr/>
        </p:nvSpPr>
        <p:spPr>
          <a:xfrm>
            <a:off x="10736294" y="1172178"/>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5" name="TextBox 54">
            <a:extLst>
              <a:ext uri="{FF2B5EF4-FFF2-40B4-BE49-F238E27FC236}">
                <a16:creationId xmlns:a16="http://schemas.microsoft.com/office/drawing/2014/main" id="{8E6B8638-D2BC-CAEC-B3B0-31466236E9A6}"/>
              </a:ext>
            </a:extLst>
          </p:cNvPr>
          <p:cNvSpPr txBox="1"/>
          <p:nvPr/>
        </p:nvSpPr>
        <p:spPr>
          <a:xfrm>
            <a:off x="10900896" y="794920"/>
            <a:ext cx="436338" cy="400110"/>
          </a:xfrm>
          <a:prstGeom prst="rect">
            <a:avLst/>
          </a:prstGeom>
          <a:noFill/>
        </p:spPr>
        <p:txBody>
          <a:bodyPr wrap="none" rtlCol="0">
            <a:spAutoFit/>
          </a:bodyPr>
          <a:lstStyle/>
          <a:p>
            <a:r>
              <a:rPr lang="en-GB" sz="2000" b="1" dirty="0">
                <a:latin typeface="Century Gothic" panose="020B0502020202020204" pitchFamily="34" charset="0"/>
              </a:rPr>
              <a:t>2-</a:t>
            </a:r>
          </a:p>
        </p:txBody>
      </p:sp>
      <p:sp>
        <p:nvSpPr>
          <p:cNvPr id="56" name="Oval 55">
            <a:extLst>
              <a:ext uri="{FF2B5EF4-FFF2-40B4-BE49-F238E27FC236}">
                <a16:creationId xmlns:a16="http://schemas.microsoft.com/office/drawing/2014/main" id="{912E4D5A-5740-E7B5-1D94-CB951FD90911}"/>
              </a:ext>
            </a:extLst>
          </p:cNvPr>
          <p:cNvSpPr/>
          <p:nvPr/>
        </p:nvSpPr>
        <p:spPr>
          <a:xfrm>
            <a:off x="9305664" y="1224928"/>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E0C39AE-0AA0-326F-64AD-9CBDF4B094DA}"/>
              </a:ext>
            </a:extLst>
          </p:cNvPr>
          <p:cNvSpPr/>
          <p:nvPr/>
        </p:nvSpPr>
        <p:spPr>
          <a:xfrm>
            <a:off x="9560892" y="1481899"/>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46A9D9F-B78E-7B65-021C-28FAD3893F44}"/>
              </a:ext>
            </a:extLst>
          </p:cNvPr>
          <p:cNvSpPr/>
          <p:nvPr/>
        </p:nvSpPr>
        <p:spPr>
          <a:xfrm>
            <a:off x="10032653" y="145500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44395BA6-A721-EB19-20BE-43B16591DF1D}"/>
              </a:ext>
            </a:extLst>
          </p:cNvPr>
          <p:cNvSpPr/>
          <p:nvPr/>
        </p:nvSpPr>
        <p:spPr>
          <a:xfrm>
            <a:off x="10064030" y="241422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72E5F02B-9A0D-34F2-FD35-377BF24FE528}"/>
              </a:ext>
            </a:extLst>
          </p:cNvPr>
          <p:cNvSpPr/>
          <p:nvPr/>
        </p:nvSpPr>
        <p:spPr>
          <a:xfrm>
            <a:off x="10055066" y="266075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CA7A9D27-70F9-06AE-4819-1F06F0EF3E19}"/>
              </a:ext>
            </a:extLst>
          </p:cNvPr>
          <p:cNvSpPr/>
          <p:nvPr/>
        </p:nvSpPr>
        <p:spPr>
          <a:xfrm>
            <a:off x="10028172" y="119503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E0B2F4D8-70F4-A6E7-3CEA-09B72D539F92}"/>
              </a:ext>
            </a:extLst>
          </p:cNvPr>
          <p:cNvSpPr/>
          <p:nvPr/>
        </p:nvSpPr>
        <p:spPr>
          <a:xfrm>
            <a:off x="10808098" y="192116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20FF579-52D8-EEB8-51AD-C1073E78ACFE}"/>
              </a:ext>
            </a:extLst>
          </p:cNvPr>
          <p:cNvSpPr/>
          <p:nvPr/>
        </p:nvSpPr>
        <p:spPr>
          <a:xfrm>
            <a:off x="9279622" y="195254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CA9E297E-2AF8-8670-02F4-87198DBA12B9}"/>
              </a:ext>
            </a:extLst>
          </p:cNvPr>
          <p:cNvSpPr/>
          <p:nvPr/>
        </p:nvSpPr>
        <p:spPr>
          <a:xfrm>
            <a:off x="10570535" y="138777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27E83A97-B342-CE6C-B3B6-D4DF52243E16}"/>
              </a:ext>
            </a:extLst>
          </p:cNvPr>
          <p:cNvSpPr/>
          <p:nvPr/>
        </p:nvSpPr>
        <p:spPr>
          <a:xfrm>
            <a:off x="10597429" y="243663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2A45E506-4521-8CB0-5D1F-448DE8FBDC24}"/>
              </a:ext>
            </a:extLst>
          </p:cNvPr>
          <p:cNvSpPr txBox="1"/>
          <p:nvPr/>
        </p:nvSpPr>
        <p:spPr>
          <a:xfrm>
            <a:off x="9302371" y="1295290"/>
            <a:ext cx="365806" cy="400110"/>
          </a:xfrm>
          <a:prstGeom prst="rect">
            <a:avLst/>
          </a:prstGeom>
          <a:noFill/>
        </p:spPr>
        <p:txBody>
          <a:bodyPr wrap="none" rtlCol="0">
            <a:spAutoFit/>
          </a:bodyPr>
          <a:lstStyle/>
          <a:p>
            <a:r>
              <a:rPr lang="en-GB" sz="2000" b="1" dirty="0">
                <a:solidFill>
                  <a:srgbClr val="7030A0"/>
                </a:solidFill>
              </a:rPr>
              <a:t>×</a:t>
            </a:r>
          </a:p>
        </p:txBody>
      </p:sp>
      <p:sp>
        <p:nvSpPr>
          <p:cNvPr id="68" name="TextBox 67">
            <a:extLst>
              <a:ext uri="{FF2B5EF4-FFF2-40B4-BE49-F238E27FC236}">
                <a16:creationId xmlns:a16="http://schemas.microsoft.com/office/drawing/2014/main" id="{03E866A3-BA6C-B1B6-EC06-1BF0286C5C8A}"/>
              </a:ext>
            </a:extLst>
          </p:cNvPr>
          <p:cNvSpPr txBox="1"/>
          <p:nvPr/>
        </p:nvSpPr>
        <p:spPr>
          <a:xfrm>
            <a:off x="8401579" y="802917"/>
            <a:ext cx="338554" cy="400110"/>
          </a:xfrm>
          <a:prstGeom prst="rect">
            <a:avLst/>
          </a:prstGeom>
          <a:noFill/>
        </p:spPr>
        <p:txBody>
          <a:bodyPr wrap="none" rtlCol="0">
            <a:spAutoFit/>
          </a:bodyPr>
          <a:lstStyle/>
          <a:p>
            <a:r>
              <a:rPr lang="en-GB" sz="2000" b="1" dirty="0">
                <a:latin typeface="Century Gothic" panose="020B0502020202020204" pitchFamily="34" charset="0"/>
              </a:rPr>
              <a:t>+</a:t>
            </a:r>
          </a:p>
        </p:txBody>
      </p:sp>
      <p:sp>
        <p:nvSpPr>
          <p:cNvPr id="69" name="Rectangle 68">
            <a:extLst>
              <a:ext uri="{FF2B5EF4-FFF2-40B4-BE49-F238E27FC236}">
                <a16:creationId xmlns:a16="http://schemas.microsoft.com/office/drawing/2014/main" id="{3868AF7C-E87B-AD9D-B20A-50C886EEA9FD}"/>
              </a:ext>
            </a:extLst>
          </p:cNvPr>
          <p:cNvSpPr/>
          <p:nvPr/>
        </p:nvSpPr>
        <p:spPr>
          <a:xfrm>
            <a:off x="9853571" y="2996406"/>
            <a:ext cx="644728" cy="461665"/>
          </a:xfrm>
          <a:prstGeom prst="rect">
            <a:avLst/>
          </a:prstGeom>
        </p:spPr>
        <p:txBody>
          <a:bodyPr wrap="none">
            <a:spAutoFit/>
          </a:bodyPr>
          <a:lstStyle/>
          <a:p>
            <a:r>
              <a:rPr lang="en-GB" sz="2400" b="1" dirty="0">
                <a:latin typeface="Century Gothic" panose="020B0502020202020204" pitchFamily="34" charset="0"/>
              </a:rPr>
              <a:t>O</a:t>
            </a:r>
            <a:r>
              <a:rPr lang="en-GB" sz="2400" b="1" baseline="30000" dirty="0">
                <a:latin typeface="Century Gothic" panose="020B0502020202020204" pitchFamily="34" charset="0"/>
              </a:rPr>
              <a:t>2-</a:t>
            </a:r>
            <a:endParaRPr lang="en-GB" sz="2400" b="1" dirty="0"/>
          </a:p>
        </p:txBody>
      </p:sp>
      <p:sp>
        <p:nvSpPr>
          <p:cNvPr id="71" name="TextBox 70">
            <a:extLst>
              <a:ext uri="{FF2B5EF4-FFF2-40B4-BE49-F238E27FC236}">
                <a16:creationId xmlns:a16="http://schemas.microsoft.com/office/drawing/2014/main" id="{378239D4-E462-48D1-1038-B3E34FC4A1F5}"/>
              </a:ext>
            </a:extLst>
          </p:cNvPr>
          <p:cNvSpPr txBox="1"/>
          <p:nvPr/>
        </p:nvSpPr>
        <p:spPr>
          <a:xfrm>
            <a:off x="341135" y="6464175"/>
            <a:ext cx="11169154" cy="400110"/>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Century Gothic" panose="020B0502020202020204" pitchFamily="34" charset="0"/>
              </a:rPr>
              <a:t>These oppositely charged ions have a strong electrostatic force of attraction</a:t>
            </a:r>
          </a:p>
        </p:txBody>
      </p:sp>
      <p:sp>
        <p:nvSpPr>
          <p:cNvPr id="90" name="Rectangle 89">
            <a:extLst>
              <a:ext uri="{FF2B5EF4-FFF2-40B4-BE49-F238E27FC236}">
                <a16:creationId xmlns:a16="http://schemas.microsoft.com/office/drawing/2014/main" id="{FD0CE5E6-05B9-C43F-0A07-F46BDF51ABB1}"/>
              </a:ext>
            </a:extLst>
          </p:cNvPr>
          <p:cNvSpPr/>
          <p:nvPr/>
        </p:nvSpPr>
        <p:spPr>
          <a:xfrm>
            <a:off x="341135" y="5675333"/>
            <a:ext cx="8629095" cy="400110"/>
          </a:xfrm>
          <a:prstGeom prst="rect">
            <a:avLst/>
          </a:prstGeom>
        </p:spPr>
        <p:txBody>
          <a:bodyPr wrap="square">
            <a:spAutoFit/>
          </a:bodyPr>
          <a:lstStyle/>
          <a:p>
            <a:pPr marL="285750" indent="-285750">
              <a:buFont typeface="Arial" panose="020B0604020202020204" pitchFamily="34" charset="0"/>
              <a:buChar char="•"/>
            </a:pPr>
            <a:r>
              <a:rPr lang="en-GB" sz="2000" b="1" dirty="0">
                <a:latin typeface="Century Gothic" panose="020B0502020202020204" pitchFamily="34" charset="0"/>
              </a:rPr>
              <a:t>Each</a:t>
            </a:r>
            <a:r>
              <a:rPr lang="en-GB" sz="2000" dirty="0">
                <a:latin typeface="Century Gothic" panose="020B0502020202020204" pitchFamily="34" charset="0"/>
              </a:rPr>
              <a:t> sodium atom </a:t>
            </a:r>
            <a:r>
              <a:rPr lang="en-GB" sz="2000" b="1" dirty="0">
                <a:latin typeface="Century Gothic" panose="020B0502020202020204" pitchFamily="34" charset="0"/>
              </a:rPr>
              <a:t>transfers</a:t>
            </a:r>
            <a:r>
              <a:rPr lang="en-GB" sz="2000" dirty="0">
                <a:latin typeface="Century Gothic" panose="020B0502020202020204" pitchFamily="34" charset="0"/>
              </a:rPr>
              <a:t> </a:t>
            </a:r>
            <a:r>
              <a:rPr lang="en-GB" sz="2000" b="1" dirty="0">
                <a:latin typeface="Century Gothic" panose="020B0502020202020204" pitchFamily="34" charset="0"/>
              </a:rPr>
              <a:t>1 electron </a:t>
            </a:r>
            <a:r>
              <a:rPr lang="en-GB" sz="2000" dirty="0">
                <a:latin typeface="Century Gothic" panose="020B0502020202020204" pitchFamily="34" charset="0"/>
              </a:rPr>
              <a:t>to the oxygen atom</a:t>
            </a:r>
          </a:p>
        </p:txBody>
      </p:sp>
      <p:sp>
        <p:nvSpPr>
          <p:cNvPr id="91" name="Rectangle 90">
            <a:extLst>
              <a:ext uri="{FF2B5EF4-FFF2-40B4-BE49-F238E27FC236}">
                <a16:creationId xmlns:a16="http://schemas.microsoft.com/office/drawing/2014/main" id="{B7F48F35-00B6-A576-9750-6D798FA82963}"/>
              </a:ext>
            </a:extLst>
          </p:cNvPr>
          <p:cNvSpPr/>
          <p:nvPr/>
        </p:nvSpPr>
        <p:spPr>
          <a:xfrm>
            <a:off x="341135" y="6064065"/>
            <a:ext cx="5708614" cy="400110"/>
          </a:xfrm>
          <a:prstGeom prst="rect">
            <a:avLst/>
          </a:prstGeom>
        </p:spPr>
        <p:txBody>
          <a:bodyPr wrap="none">
            <a:spAutoFit/>
          </a:bodyPr>
          <a:lstStyle/>
          <a:p>
            <a:pPr marL="285750" indent="-285750">
              <a:buFont typeface="Arial" panose="020B0604020202020204" pitchFamily="34" charset="0"/>
              <a:buChar char="•"/>
            </a:pPr>
            <a:r>
              <a:rPr lang="en-GB" sz="2000" dirty="0">
                <a:latin typeface="Century Gothic" panose="020B0502020202020204" pitchFamily="34" charset="0"/>
              </a:rPr>
              <a:t>This forms 2 sodium </a:t>
            </a:r>
            <a:r>
              <a:rPr lang="en-GB" sz="2000" b="1" dirty="0">
                <a:latin typeface="Century Gothic" panose="020B0502020202020204" pitchFamily="34" charset="0"/>
              </a:rPr>
              <a:t>ions</a:t>
            </a:r>
            <a:r>
              <a:rPr lang="en-GB" sz="2000" dirty="0">
                <a:latin typeface="Century Gothic" panose="020B0502020202020204" pitchFamily="34" charset="0"/>
              </a:rPr>
              <a:t> and one oxide </a:t>
            </a:r>
            <a:r>
              <a:rPr lang="en-GB" sz="2000" b="1" dirty="0">
                <a:latin typeface="Century Gothic" panose="020B0502020202020204" pitchFamily="34" charset="0"/>
              </a:rPr>
              <a:t>ion</a:t>
            </a:r>
          </a:p>
        </p:txBody>
      </p:sp>
      <p:cxnSp>
        <p:nvCxnSpPr>
          <p:cNvPr id="85" name="Curved Connector 84">
            <a:extLst>
              <a:ext uri="{FF2B5EF4-FFF2-40B4-BE49-F238E27FC236}">
                <a16:creationId xmlns:a16="http://schemas.microsoft.com/office/drawing/2014/main" id="{D00A5DC5-9DDB-7C2A-00BE-B08007A275A4}"/>
              </a:ext>
            </a:extLst>
          </p:cNvPr>
          <p:cNvCxnSpPr>
            <a:cxnSpLocks/>
          </p:cNvCxnSpPr>
          <p:nvPr/>
        </p:nvCxnSpPr>
        <p:spPr>
          <a:xfrm flipV="1">
            <a:off x="1727814" y="2597299"/>
            <a:ext cx="2291326" cy="555845"/>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D59374D-E1E3-EAA2-F27A-1A9F28101070}"/>
              </a:ext>
            </a:extLst>
          </p:cNvPr>
          <p:cNvSpPr txBox="1"/>
          <p:nvPr/>
        </p:nvSpPr>
        <p:spPr>
          <a:xfrm>
            <a:off x="9342174" y="2252326"/>
            <a:ext cx="365806" cy="400110"/>
          </a:xfrm>
          <a:prstGeom prst="rect">
            <a:avLst/>
          </a:prstGeom>
          <a:noFill/>
        </p:spPr>
        <p:txBody>
          <a:bodyPr wrap="none" rtlCol="0">
            <a:spAutoFit/>
          </a:bodyPr>
          <a:lstStyle/>
          <a:p>
            <a:r>
              <a:rPr lang="en-GB" sz="2000" b="1" dirty="0">
                <a:solidFill>
                  <a:srgbClr val="7030A0"/>
                </a:solidFill>
              </a:rPr>
              <a:t>×</a:t>
            </a:r>
          </a:p>
        </p:txBody>
      </p:sp>
      <p:sp>
        <p:nvSpPr>
          <p:cNvPr id="87" name="TextBox 86">
            <a:extLst>
              <a:ext uri="{FF2B5EF4-FFF2-40B4-BE49-F238E27FC236}">
                <a16:creationId xmlns:a16="http://schemas.microsoft.com/office/drawing/2014/main" id="{CBE9D95B-DE72-1FDF-171C-28080FE34955}"/>
              </a:ext>
            </a:extLst>
          </p:cNvPr>
          <p:cNvSpPr txBox="1"/>
          <p:nvPr/>
        </p:nvSpPr>
        <p:spPr>
          <a:xfrm>
            <a:off x="9517001" y="4432477"/>
            <a:ext cx="989373" cy="461665"/>
          </a:xfrm>
          <a:prstGeom prst="rect">
            <a:avLst/>
          </a:prstGeom>
          <a:noFill/>
        </p:spPr>
        <p:txBody>
          <a:bodyPr wrap="none" rtlCol="0">
            <a:spAutoFit/>
          </a:bodyPr>
          <a:lstStyle/>
          <a:p>
            <a:r>
              <a:rPr lang="en-GB" sz="2400" b="1" dirty="0">
                <a:latin typeface="Century Gothic" panose="020B0502020202020204" pitchFamily="34" charset="0"/>
              </a:rPr>
              <a:t>Na</a:t>
            </a:r>
            <a:r>
              <a:rPr lang="en-GB" sz="2400" b="1" baseline="-25000" dirty="0">
                <a:latin typeface="Century Gothic" panose="020B0502020202020204" pitchFamily="34" charset="0"/>
              </a:rPr>
              <a:t>2</a:t>
            </a:r>
            <a:r>
              <a:rPr lang="en-GB" sz="2400" b="1" dirty="0">
                <a:latin typeface="Century Gothic" panose="020B0502020202020204" pitchFamily="34" charset="0"/>
              </a:rPr>
              <a:t>O</a:t>
            </a:r>
          </a:p>
        </p:txBody>
      </p:sp>
      <p:cxnSp>
        <p:nvCxnSpPr>
          <p:cNvPr id="88" name="Straight Arrow Connector 87">
            <a:extLst>
              <a:ext uri="{FF2B5EF4-FFF2-40B4-BE49-F238E27FC236}">
                <a16:creationId xmlns:a16="http://schemas.microsoft.com/office/drawing/2014/main" id="{1E6AF5C2-B1DF-7C9D-225B-9F47FDCA0BFA}"/>
              </a:ext>
            </a:extLst>
          </p:cNvPr>
          <p:cNvCxnSpPr>
            <a:cxnSpLocks/>
          </p:cNvCxnSpPr>
          <p:nvPr/>
        </p:nvCxnSpPr>
        <p:spPr>
          <a:xfrm>
            <a:off x="8709937" y="4486321"/>
            <a:ext cx="635006" cy="14891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3D7AC03-86AA-10B4-945F-BB7A09172747}"/>
              </a:ext>
            </a:extLst>
          </p:cNvPr>
          <p:cNvCxnSpPr>
            <a:cxnSpLocks/>
          </p:cNvCxnSpPr>
          <p:nvPr/>
        </p:nvCxnSpPr>
        <p:spPr>
          <a:xfrm>
            <a:off x="8970230" y="3429000"/>
            <a:ext cx="492803" cy="81390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2AD501B3-448F-C801-6510-0F5E59C8B440}"/>
              </a:ext>
            </a:extLst>
          </p:cNvPr>
          <p:cNvSpPr/>
          <p:nvPr/>
        </p:nvSpPr>
        <p:spPr>
          <a:xfrm>
            <a:off x="6823930" y="3497805"/>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18BFBCBA-B364-361E-6310-B103DC019438}"/>
              </a:ext>
            </a:extLst>
          </p:cNvPr>
          <p:cNvSpPr/>
          <p:nvPr/>
        </p:nvSpPr>
        <p:spPr>
          <a:xfrm>
            <a:off x="7079158" y="3754776"/>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78AD976D-AC10-F5F3-EB13-B6A5E540A00F}"/>
              </a:ext>
            </a:extLst>
          </p:cNvPr>
          <p:cNvSpPr txBox="1"/>
          <p:nvPr/>
        </p:nvSpPr>
        <p:spPr>
          <a:xfrm>
            <a:off x="7414251" y="3291913"/>
            <a:ext cx="365806" cy="400110"/>
          </a:xfrm>
          <a:prstGeom prst="rect">
            <a:avLst/>
          </a:prstGeom>
          <a:noFill/>
        </p:spPr>
        <p:txBody>
          <a:bodyPr wrap="none" rtlCol="0">
            <a:spAutoFit/>
          </a:bodyPr>
          <a:lstStyle/>
          <a:p>
            <a:r>
              <a:rPr lang="en-GB" sz="2000" b="1" dirty="0">
                <a:solidFill>
                  <a:srgbClr val="7030A0"/>
                </a:solidFill>
              </a:rPr>
              <a:t>×</a:t>
            </a:r>
          </a:p>
        </p:txBody>
      </p:sp>
      <p:sp>
        <p:nvSpPr>
          <p:cNvPr id="98" name="TextBox 97">
            <a:extLst>
              <a:ext uri="{FF2B5EF4-FFF2-40B4-BE49-F238E27FC236}">
                <a16:creationId xmlns:a16="http://schemas.microsoft.com/office/drawing/2014/main" id="{0814B79E-E77A-2B56-BD86-D7ABCD314CEB}"/>
              </a:ext>
            </a:extLst>
          </p:cNvPr>
          <p:cNvSpPr txBox="1"/>
          <p:nvPr/>
        </p:nvSpPr>
        <p:spPr>
          <a:xfrm>
            <a:off x="7415598" y="3552321"/>
            <a:ext cx="365806" cy="400110"/>
          </a:xfrm>
          <a:prstGeom prst="rect">
            <a:avLst/>
          </a:prstGeom>
          <a:noFill/>
        </p:spPr>
        <p:txBody>
          <a:bodyPr wrap="none" rtlCol="0">
            <a:spAutoFit/>
          </a:bodyPr>
          <a:lstStyle/>
          <a:p>
            <a:r>
              <a:rPr lang="en-GB" sz="2000" b="1" dirty="0">
                <a:solidFill>
                  <a:srgbClr val="7030A0"/>
                </a:solidFill>
              </a:rPr>
              <a:t>×</a:t>
            </a:r>
          </a:p>
        </p:txBody>
      </p:sp>
      <p:sp>
        <p:nvSpPr>
          <p:cNvPr id="99" name="TextBox 98">
            <a:extLst>
              <a:ext uri="{FF2B5EF4-FFF2-40B4-BE49-F238E27FC236}">
                <a16:creationId xmlns:a16="http://schemas.microsoft.com/office/drawing/2014/main" id="{10D17F8B-E807-0DA9-036E-E1F75CE15FA3}"/>
              </a:ext>
            </a:extLst>
          </p:cNvPr>
          <p:cNvSpPr txBox="1"/>
          <p:nvPr/>
        </p:nvSpPr>
        <p:spPr>
          <a:xfrm>
            <a:off x="7417784" y="4513943"/>
            <a:ext cx="365806" cy="400110"/>
          </a:xfrm>
          <a:prstGeom prst="rect">
            <a:avLst/>
          </a:prstGeom>
          <a:noFill/>
        </p:spPr>
        <p:txBody>
          <a:bodyPr wrap="none" rtlCol="0">
            <a:spAutoFit/>
          </a:bodyPr>
          <a:lstStyle/>
          <a:p>
            <a:r>
              <a:rPr lang="en-GB" sz="2000" b="1" dirty="0">
                <a:solidFill>
                  <a:srgbClr val="7030A0"/>
                </a:solidFill>
              </a:rPr>
              <a:t>×</a:t>
            </a:r>
          </a:p>
        </p:txBody>
      </p:sp>
      <p:sp>
        <p:nvSpPr>
          <p:cNvPr id="100" name="TextBox 99">
            <a:extLst>
              <a:ext uri="{FF2B5EF4-FFF2-40B4-BE49-F238E27FC236}">
                <a16:creationId xmlns:a16="http://schemas.microsoft.com/office/drawing/2014/main" id="{ECD486F4-B9BC-FE59-435B-31BA32B28D79}"/>
              </a:ext>
            </a:extLst>
          </p:cNvPr>
          <p:cNvSpPr txBox="1"/>
          <p:nvPr/>
        </p:nvSpPr>
        <p:spPr>
          <a:xfrm>
            <a:off x="7421077" y="4773570"/>
            <a:ext cx="365806" cy="400110"/>
          </a:xfrm>
          <a:prstGeom prst="rect">
            <a:avLst/>
          </a:prstGeom>
          <a:noFill/>
        </p:spPr>
        <p:txBody>
          <a:bodyPr wrap="none" rtlCol="0">
            <a:spAutoFit/>
          </a:bodyPr>
          <a:lstStyle/>
          <a:p>
            <a:r>
              <a:rPr lang="en-GB" sz="2000" b="1" dirty="0">
                <a:solidFill>
                  <a:srgbClr val="7030A0"/>
                </a:solidFill>
              </a:rPr>
              <a:t>×</a:t>
            </a:r>
          </a:p>
        </p:txBody>
      </p:sp>
      <p:sp>
        <p:nvSpPr>
          <p:cNvPr id="102" name="TextBox 101">
            <a:extLst>
              <a:ext uri="{FF2B5EF4-FFF2-40B4-BE49-F238E27FC236}">
                <a16:creationId xmlns:a16="http://schemas.microsoft.com/office/drawing/2014/main" id="{41DB3CC3-DB02-5421-869E-32B646D0F861}"/>
              </a:ext>
            </a:extLst>
          </p:cNvPr>
          <p:cNvSpPr txBox="1"/>
          <p:nvPr/>
        </p:nvSpPr>
        <p:spPr>
          <a:xfrm>
            <a:off x="6660096" y="4042846"/>
            <a:ext cx="365806" cy="400110"/>
          </a:xfrm>
          <a:prstGeom prst="rect">
            <a:avLst/>
          </a:prstGeom>
          <a:noFill/>
        </p:spPr>
        <p:txBody>
          <a:bodyPr wrap="none" rtlCol="0">
            <a:spAutoFit/>
          </a:bodyPr>
          <a:lstStyle/>
          <a:p>
            <a:r>
              <a:rPr lang="en-GB" sz="2000" b="1" dirty="0">
                <a:solidFill>
                  <a:srgbClr val="7030A0"/>
                </a:solidFill>
              </a:rPr>
              <a:t>×</a:t>
            </a:r>
          </a:p>
        </p:txBody>
      </p:sp>
      <p:sp>
        <p:nvSpPr>
          <p:cNvPr id="104" name="TextBox 103">
            <a:extLst>
              <a:ext uri="{FF2B5EF4-FFF2-40B4-BE49-F238E27FC236}">
                <a16:creationId xmlns:a16="http://schemas.microsoft.com/office/drawing/2014/main" id="{9FE6EC59-CBDA-7F91-1C71-613401503906}"/>
              </a:ext>
            </a:extLst>
          </p:cNvPr>
          <p:cNvSpPr txBox="1"/>
          <p:nvPr/>
        </p:nvSpPr>
        <p:spPr>
          <a:xfrm>
            <a:off x="8184937" y="4029851"/>
            <a:ext cx="365806" cy="400110"/>
          </a:xfrm>
          <a:prstGeom prst="rect">
            <a:avLst/>
          </a:prstGeom>
          <a:noFill/>
        </p:spPr>
        <p:txBody>
          <a:bodyPr wrap="none" rtlCol="0">
            <a:spAutoFit/>
          </a:bodyPr>
          <a:lstStyle/>
          <a:p>
            <a:r>
              <a:rPr lang="en-GB" sz="2000" b="1" dirty="0">
                <a:solidFill>
                  <a:srgbClr val="7030A0"/>
                </a:solidFill>
              </a:rPr>
              <a:t>×</a:t>
            </a:r>
          </a:p>
        </p:txBody>
      </p:sp>
      <p:sp>
        <p:nvSpPr>
          <p:cNvPr id="111" name="TextBox 110">
            <a:extLst>
              <a:ext uri="{FF2B5EF4-FFF2-40B4-BE49-F238E27FC236}">
                <a16:creationId xmlns:a16="http://schemas.microsoft.com/office/drawing/2014/main" id="{3F55D552-9E9D-4927-8C33-851A2B98043B}"/>
              </a:ext>
            </a:extLst>
          </p:cNvPr>
          <p:cNvSpPr txBox="1"/>
          <p:nvPr/>
        </p:nvSpPr>
        <p:spPr>
          <a:xfrm>
            <a:off x="6830329" y="3534218"/>
            <a:ext cx="365806" cy="400110"/>
          </a:xfrm>
          <a:prstGeom prst="rect">
            <a:avLst/>
          </a:prstGeom>
          <a:noFill/>
        </p:spPr>
        <p:txBody>
          <a:bodyPr wrap="none" rtlCol="0">
            <a:spAutoFit/>
          </a:bodyPr>
          <a:lstStyle/>
          <a:p>
            <a:r>
              <a:rPr lang="en-GB" sz="2000" b="1" dirty="0">
                <a:solidFill>
                  <a:srgbClr val="7030A0"/>
                </a:solidFill>
              </a:rPr>
              <a:t>×</a:t>
            </a:r>
          </a:p>
        </p:txBody>
      </p:sp>
      <p:sp>
        <p:nvSpPr>
          <p:cNvPr id="112" name="TextBox 111">
            <a:extLst>
              <a:ext uri="{FF2B5EF4-FFF2-40B4-BE49-F238E27FC236}">
                <a16:creationId xmlns:a16="http://schemas.microsoft.com/office/drawing/2014/main" id="{846B1593-E255-DB5A-BED9-ED4B91ED272F}"/>
              </a:ext>
            </a:extLst>
          </p:cNvPr>
          <p:cNvSpPr txBox="1"/>
          <p:nvPr/>
        </p:nvSpPr>
        <p:spPr>
          <a:xfrm>
            <a:off x="7991665" y="3512177"/>
            <a:ext cx="365806" cy="400110"/>
          </a:xfrm>
          <a:prstGeom prst="rect">
            <a:avLst/>
          </a:prstGeom>
          <a:noFill/>
        </p:spPr>
        <p:txBody>
          <a:bodyPr wrap="none" rtlCol="0">
            <a:spAutoFit/>
          </a:bodyPr>
          <a:lstStyle/>
          <a:p>
            <a:r>
              <a:rPr lang="en-GB" sz="2000" b="1" dirty="0">
                <a:solidFill>
                  <a:srgbClr val="7030A0"/>
                </a:solidFill>
              </a:rPr>
              <a:t>×</a:t>
            </a:r>
          </a:p>
        </p:txBody>
      </p:sp>
      <p:sp>
        <p:nvSpPr>
          <p:cNvPr id="113" name="TextBox 112">
            <a:extLst>
              <a:ext uri="{FF2B5EF4-FFF2-40B4-BE49-F238E27FC236}">
                <a16:creationId xmlns:a16="http://schemas.microsoft.com/office/drawing/2014/main" id="{EFE17D6A-9F48-8554-1551-F7346A65E38F}"/>
              </a:ext>
            </a:extLst>
          </p:cNvPr>
          <p:cNvSpPr txBox="1"/>
          <p:nvPr/>
        </p:nvSpPr>
        <p:spPr>
          <a:xfrm>
            <a:off x="6853329" y="4536656"/>
            <a:ext cx="365806" cy="400110"/>
          </a:xfrm>
          <a:prstGeom prst="rect">
            <a:avLst/>
          </a:prstGeom>
          <a:noFill/>
        </p:spPr>
        <p:txBody>
          <a:bodyPr wrap="none" rtlCol="0">
            <a:spAutoFit/>
          </a:bodyPr>
          <a:lstStyle/>
          <a:p>
            <a:r>
              <a:rPr lang="en-GB" sz="2000" b="1" dirty="0">
                <a:solidFill>
                  <a:srgbClr val="7030A0"/>
                </a:solidFill>
              </a:rPr>
              <a:t>×</a:t>
            </a:r>
          </a:p>
        </p:txBody>
      </p:sp>
      <p:sp>
        <p:nvSpPr>
          <p:cNvPr id="114" name="TextBox 113">
            <a:extLst>
              <a:ext uri="{FF2B5EF4-FFF2-40B4-BE49-F238E27FC236}">
                <a16:creationId xmlns:a16="http://schemas.microsoft.com/office/drawing/2014/main" id="{A72570D6-06D5-5B3E-68A7-D79298BF311C}"/>
              </a:ext>
            </a:extLst>
          </p:cNvPr>
          <p:cNvSpPr txBox="1"/>
          <p:nvPr/>
        </p:nvSpPr>
        <p:spPr>
          <a:xfrm>
            <a:off x="7974503" y="4526293"/>
            <a:ext cx="365806" cy="400110"/>
          </a:xfrm>
          <a:prstGeom prst="rect">
            <a:avLst/>
          </a:prstGeom>
          <a:noFill/>
        </p:spPr>
        <p:txBody>
          <a:bodyPr wrap="none" rtlCol="0">
            <a:spAutoFit/>
          </a:bodyPr>
          <a:lstStyle/>
          <a:p>
            <a:r>
              <a:rPr lang="en-GB" sz="2000" b="1" dirty="0">
                <a:solidFill>
                  <a:srgbClr val="7030A0"/>
                </a:solidFill>
              </a:rPr>
              <a:t>×</a:t>
            </a:r>
          </a:p>
        </p:txBody>
      </p:sp>
      <p:sp>
        <p:nvSpPr>
          <p:cNvPr id="115" name="Left Bracket 114">
            <a:extLst>
              <a:ext uri="{FF2B5EF4-FFF2-40B4-BE49-F238E27FC236}">
                <a16:creationId xmlns:a16="http://schemas.microsoft.com/office/drawing/2014/main" id="{9040D2AE-A985-97F0-8EB5-8F07E5002BCC}"/>
              </a:ext>
            </a:extLst>
          </p:cNvPr>
          <p:cNvSpPr/>
          <p:nvPr/>
        </p:nvSpPr>
        <p:spPr>
          <a:xfrm>
            <a:off x="6638728" y="3458070"/>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16" name="Right Bracket 115">
            <a:extLst>
              <a:ext uri="{FF2B5EF4-FFF2-40B4-BE49-F238E27FC236}">
                <a16:creationId xmlns:a16="http://schemas.microsoft.com/office/drawing/2014/main" id="{0664DFF9-DC54-231A-5196-ECC794623DEA}"/>
              </a:ext>
            </a:extLst>
          </p:cNvPr>
          <p:cNvSpPr/>
          <p:nvPr/>
        </p:nvSpPr>
        <p:spPr>
          <a:xfrm>
            <a:off x="8267775" y="3458071"/>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17" name="Rectangle 116">
            <a:extLst>
              <a:ext uri="{FF2B5EF4-FFF2-40B4-BE49-F238E27FC236}">
                <a16:creationId xmlns:a16="http://schemas.microsoft.com/office/drawing/2014/main" id="{8E43A89F-169D-E8E2-F3B8-82B77F142534}"/>
              </a:ext>
            </a:extLst>
          </p:cNvPr>
          <p:cNvSpPr/>
          <p:nvPr/>
        </p:nvSpPr>
        <p:spPr>
          <a:xfrm>
            <a:off x="7211705" y="5177887"/>
            <a:ext cx="739305" cy="461665"/>
          </a:xfrm>
          <a:prstGeom prst="rect">
            <a:avLst/>
          </a:prstGeom>
        </p:spPr>
        <p:txBody>
          <a:bodyPr wrap="none">
            <a:spAutoFit/>
          </a:bodyPr>
          <a:lstStyle/>
          <a:p>
            <a:r>
              <a:rPr lang="en-GB" sz="2400" b="1" dirty="0">
                <a:latin typeface="Century Gothic" panose="020B0502020202020204" pitchFamily="34" charset="0"/>
              </a:rPr>
              <a:t>Na</a:t>
            </a:r>
            <a:r>
              <a:rPr lang="en-GB" sz="2400" b="1" baseline="30000" dirty="0">
                <a:latin typeface="Century Gothic" panose="020B0502020202020204" pitchFamily="34" charset="0"/>
              </a:rPr>
              <a:t>+</a:t>
            </a:r>
            <a:endParaRPr lang="en-GB" sz="2400" b="1" dirty="0"/>
          </a:p>
        </p:txBody>
      </p:sp>
      <p:sp>
        <p:nvSpPr>
          <p:cNvPr id="118" name="TextBox 117">
            <a:extLst>
              <a:ext uri="{FF2B5EF4-FFF2-40B4-BE49-F238E27FC236}">
                <a16:creationId xmlns:a16="http://schemas.microsoft.com/office/drawing/2014/main" id="{FE6BD451-A3B0-D834-5BFB-C9EF2A9DA279}"/>
              </a:ext>
            </a:extLst>
          </p:cNvPr>
          <p:cNvSpPr txBox="1"/>
          <p:nvPr/>
        </p:nvSpPr>
        <p:spPr>
          <a:xfrm>
            <a:off x="8409182" y="3096717"/>
            <a:ext cx="338554" cy="400110"/>
          </a:xfrm>
          <a:prstGeom prst="rect">
            <a:avLst/>
          </a:prstGeom>
          <a:noFill/>
        </p:spPr>
        <p:txBody>
          <a:bodyPr wrap="none" rtlCol="0">
            <a:spAutoFit/>
          </a:bodyPr>
          <a:lstStyle/>
          <a:p>
            <a:r>
              <a:rPr lang="en-GB" sz="2000" b="1" dirty="0">
                <a:latin typeface="Century Gothic" panose="020B0502020202020204" pitchFamily="34" charset="0"/>
              </a:rPr>
              <a:t>+</a:t>
            </a:r>
          </a:p>
        </p:txBody>
      </p:sp>
      <p:cxnSp>
        <p:nvCxnSpPr>
          <p:cNvPr id="119" name="Straight Arrow Connector 118">
            <a:extLst>
              <a:ext uri="{FF2B5EF4-FFF2-40B4-BE49-F238E27FC236}">
                <a16:creationId xmlns:a16="http://schemas.microsoft.com/office/drawing/2014/main" id="{69E62FEB-DE6A-60F8-A7C9-66DEDFAB2599}"/>
              </a:ext>
            </a:extLst>
          </p:cNvPr>
          <p:cNvCxnSpPr>
            <a:cxnSpLocks/>
          </p:cNvCxnSpPr>
          <p:nvPr/>
        </p:nvCxnSpPr>
        <p:spPr>
          <a:xfrm flipH="1">
            <a:off x="10028172" y="3555681"/>
            <a:ext cx="205654" cy="76923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0" name="Rectangle 119">
            <a:extLst>
              <a:ext uri="{FF2B5EF4-FFF2-40B4-BE49-F238E27FC236}">
                <a16:creationId xmlns:a16="http://schemas.microsoft.com/office/drawing/2014/main" id="{82F2C57A-CB1D-B6CA-1766-9EB7F98EEA5C}"/>
              </a:ext>
            </a:extLst>
          </p:cNvPr>
          <p:cNvSpPr/>
          <p:nvPr/>
        </p:nvSpPr>
        <p:spPr>
          <a:xfrm>
            <a:off x="320481" y="5294662"/>
            <a:ext cx="6975007" cy="400110"/>
          </a:xfrm>
          <a:prstGeom prst="rect">
            <a:avLst/>
          </a:prstGeom>
        </p:spPr>
        <p:txBody>
          <a:bodyPr wrap="square">
            <a:spAutoFit/>
          </a:bodyPr>
          <a:lstStyle/>
          <a:p>
            <a:pPr marL="285750" indent="-285750">
              <a:buFont typeface="Arial" panose="020B0604020202020204" pitchFamily="34" charset="0"/>
              <a:buChar char="•"/>
            </a:pPr>
            <a:r>
              <a:rPr lang="en-GB" sz="2000" dirty="0">
                <a:latin typeface="Century Gothic" panose="020B0502020202020204" pitchFamily="34" charset="0"/>
              </a:rPr>
              <a:t>We need 2 sodium atoms for every 1 oxygen atom</a:t>
            </a:r>
          </a:p>
        </p:txBody>
      </p:sp>
      <p:sp>
        <p:nvSpPr>
          <p:cNvPr id="121" name="Oval 120">
            <a:extLst>
              <a:ext uri="{FF2B5EF4-FFF2-40B4-BE49-F238E27FC236}">
                <a16:creationId xmlns:a16="http://schemas.microsoft.com/office/drawing/2014/main" id="{4CE32CC7-49CD-DF47-6AFD-466200F4CA1E}"/>
              </a:ext>
            </a:extLst>
          </p:cNvPr>
          <p:cNvSpPr/>
          <p:nvPr/>
        </p:nvSpPr>
        <p:spPr>
          <a:xfrm>
            <a:off x="817789" y="3429709"/>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94151C06-3789-EFAB-0CD8-B7027E5F4B8B}"/>
              </a:ext>
            </a:extLst>
          </p:cNvPr>
          <p:cNvSpPr/>
          <p:nvPr/>
        </p:nvSpPr>
        <p:spPr>
          <a:xfrm>
            <a:off x="1073017" y="3686680"/>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a:extLst>
              <a:ext uri="{FF2B5EF4-FFF2-40B4-BE49-F238E27FC236}">
                <a16:creationId xmlns:a16="http://schemas.microsoft.com/office/drawing/2014/main" id="{511553B8-237B-D3B2-DF57-32693EEE4CDF}"/>
              </a:ext>
            </a:extLst>
          </p:cNvPr>
          <p:cNvSpPr txBox="1"/>
          <p:nvPr/>
        </p:nvSpPr>
        <p:spPr>
          <a:xfrm>
            <a:off x="1408110" y="3223817"/>
            <a:ext cx="365806" cy="400110"/>
          </a:xfrm>
          <a:prstGeom prst="rect">
            <a:avLst/>
          </a:prstGeom>
          <a:noFill/>
        </p:spPr>
        <p:txBody>
          <a:bodyPr wrap="none" rtlCol="0">
            <a:spAutoFit/>
          </a:bodyPr>
          <a:lstStyle/>
          <a:p>
            <a:r>
              <a:rPr lang="en-GB" sz="2000" b="1" dirty="0">
                <a:solidFill>
                  <a:srgbClr val="7030A0"/>
                </a:solidFill>
              </a:rPr>
              <a:t>×</a:t>
            </a:r>
          </a:p>
        </p:txBody>
      </p:sp>
      <p:sp>
        <p:nvSpPr>
          <p:cNvPr id="124" name="TextBox 123">
            <a:extLst>
              <a:ext uri="{FF2B5EF4-FFF2-40B4-BE49-F238E27FC236}">
                <a16:creationId xmlns:a16="http://schemas.microsoft.com/office/drawing/2014/main" id="{6E160AE0-C8BF-049C-D3FE-807F56CF4406}"/>
              </a:ext>
            </a:extLst>
          </p:cNvPr>
          <p:cNvSpPr txBox="1"/>
          <p:nvPr/>
        </p:nvSpPr>
        <p:spPr>
          <a:xfrm>
            <a:off x="1409457" y="3484225"/>
            <a:ext cx="365806" cy="400110"/>
          </a:xfrm>
          <a:prstGeom prst="rect">
            <a:avLst/>
          </a:prstGeom>
          <a:noFill/>
        </p:spPr>
        <p:txBody>
          <a:bodyPr wrap="none" rtlCol="0">
            <a:spAutoFit/>
          </a:bodyPr>
          <a:lstStyle/>
          <a:p>
            <a:r>
              <a:rPr lang="en-GB" sz="2000" b="1" dirty="0">
                <a:solidFill>
                  <a:srgbClr val="7030A0"/>
                </a:solidFill>
              </a:rPr>
              <a:t>×</a:t>
            </a:r>
          </a:p>
        </p:txBody>
      </p:sp>
      <p:sp>
        <p:nvSpPr>
          <p:cNvPr id="125" name="TextBox 124">
            <a:extLst>
              <a:ext uri="{FF2B5EF4-FFF2-40B4-BE49-F238E27FC236}">
                <a16:creationId xmlns:a16="http://schemas.microsoft.com/office/drawing/2014/main" id="{592A43A5-C313-112D-2BF7-A9736F6C638E}"/>
              </a:ext>
            </a:extLst>
          </p:cNvPr>
          <p:cNvSpPr txBox="1"/>
          <p:nvPr/>
        </p:nvSpPr>
        <p:spPr>
          <a:xfrm>
            <a:off x="1411643" y="4445847"/>
            <a:ext cx="365806" cy="400110"/>
          </a:xfrm>
          <a:prstGeom prst="rect">
            <a:avLst/>
          </a:prstGeom>
          <a:noFill/>
        </p:spPr>
        <p:txBody>
          <a:bodyPr wrap="none" rtlCol="0">
            <a:spAutoFit/>
          </a:bodyPr>
          <a:lstStyle/>
          <a:p>
            <a:r>
              <a:rPr lang="en-GB" sz="2000" b="1" dirty="0">
                <a:solidFill>
                  <a:srgbClr val="7030A0"/>
                </a:solidFill>
              </a:rPr>
              <a:t>×</a:t>
            </a:r>
          </a:p>
        </p:txBody>
      </p:sp>
      <p:sp>
        <p:nvSpPr>
          <p:cNvPr id="126" name="TextBox 125">
            <a:extLst>
              <a:ext uri="{FF2B5EF4-FFF2-40B4-BE49-F238E27FC236}">
                <a16:creationId xmlns:a16="http://schemas.microsoft.com/office/drawing/2014/main" id="{4638FCF5-A9F6-A5D6-9A9C-AD0D51D01E85}"/>
              </a:ext>
            </a:extLst>
          </p:cNvPr>
          <p:cNvSpPr txBox="1"/>
          <p:nvPr/>
        </p:nvSpPr>
        <p:spPr>
          <a:xfrm>
            <a:off x="1414936" y="4705474"/>
            <a:ext cx="365806" cy="400110"/>
          </a:xfrm>
          <a:prstGeom prst="rect">
            <a:avLst/>
          </a:prstGeom>
          <a:noFill/>
        </p:spPr>
        <p:txBody>
          <a:bodyPr wrap="none" rtlCol="0">
            <a:spAutoFit/>
          </a:bodyPr>
          <a:lstStyle/>
          <a:p>
            <a:r>
              <a:rPr lang="en-GB" sz="2000" b="1" dirty="0">
                <a:solidFill>
                  <a:srgbClr val="7030A0"/>
                </a:solidFill>
              </a:rPr>
              <a:t>×</a:t>
            </a:r>
          </a:p>
        </p:txBody>
      </p:sp>
      <p:sp>
        <p:nvSpPr>
          <p:cNvPr id="127" name="TextBox 126">
            <a:extLst>
              <a:ext uri="{FF2B5EF4-FFF2-40B4-BE49-F238E27FC236}">
                <a16:creationId xmlns:a16="http://schemas.microsoft.com/office/drawing/2014/main" id="{B4ED5901-475D-4C84-0770-AEF97A999F30}"/>
              </a:ext>
            </a:extLst>
          </p:cNvPr>
          <p:cNvSpPr txBox="1"/>
          <p:nvPr/>
        </p:nvSpPr>
        <p:spPr>
          <a:xfrm>
            <a:off x="653955" y="3974750"/>
            <a:ext cx="365806" cy="400110"/>
          </a:xfrm>
          <a:prstGeom prst="rect">
            <a:avLst/>
          </a:prstGeom>
          <a:noFill/>
        </p:spPr>
        <p:txBody>
          <a:bodyPr wrap="none" rtlCol="0">
            <a:spAutoFit/>
          </a:bodyPr>
          <a:lstStyle/>
          <a:p>
            <a:r>
              <a:rPr lang="en-GB" sz="2000" b="1" dirty="0">
                <a:solidFill>
                  <a:srgbClr val="7030A0"/>
                </a:solidFill>
              </a:rPr>
              <a:t>×</a:t>
            </a:r>
          </a:p>
        </p:txBody>
      </p:sp>
      <p:sp>
        <p:nvSpPr>
          <p:cNvPr id="128" name="TextBox 127">
            <a:extLst>
              <a:ext uri="{FF2B5EF4-FFF2-40B4-BE49-F238E27FC236}">
                <a16:creationId xmlns:a16="http://schemas.microsoft.com/office/drawing/2014/main" id="{05D72662-D719-0F63-6613-1628EAC45220}"/>
              </a:ext>
            </a:extLst>
          </p:cNvPr>
          <p:cNvSpPr txBox="1"/>
          <p:nvPr/>
        </p:nvSpPr>
        <p:spPr>
          <a:xfrm>
            <a:off x="2178796" y="3961755"/>
            <a:ext cx="365806" cy="400110"/>
          </a:xfrm>
          <a:prstGeom prst="rect">
            <a:avLst/>
          </a:prstGeom>
          <a:noFill/>
        </p:spPr>
        <p:txBody>
          <a:bodyPr wrap="none" rtlCol="0">
            <a:spAutoFit/>
          </a:bodyPr>
          <a:lstStyle/>
          <a:p>
            <a:r>
              <a:rPr lang="en-GB" sz="2000" b="1" dirty="0">
                <a:solidFill>
                  <a:srgbClr val="7030A0"/>
                </a:solidFill>
              </a:rPr>
              <a:t>×</a:t>
            </a:r>
          </a:p>
        </p:txBody>
      </p:sp>
      <p:sp>
        <p:nvSpPr>
          <p:cNvPr id="129" name="TextBox 128">
            <a:extLst>
              <a:ext uri="{FF2B5EF4-FFF2-40B4-BE49-F238E27FC236}">
                <a16:creationId xmlns:a16="http://schemas.microsoft.com/office/drawing/2014/main" id="{7B60BAEC-8284-DAF5-AE4F-466BABEAD610}"/>
              </a:ext>
            </a:extLst>
          </p:cNvPr>
          <p:cNvSpPr txBox="1"/>
          <p:nvPr/>
        </p:nvSpPr>
        <p:spPr>
          <a:xfrm>
            <a:off x="824188" y="3466122"/>
            <a:ext cx="365806" cy="400110"/>
          </a:xfrm>
          <a:prstGeom prst="rect">
            <a:avLst/>
          </a:prstGeom>
          <a:noFill/>
        </p:spPr>
        <p:txBody>
          <a:bodyPr wrap="none" rtlCol="0">
            <a:spAutoFit/>
          </a:bodyPr>
          <a:lstStyle/>
          <a:p>
            <a:r>
              <a:rPr lang="en-GB" sz="2000" b="1" dirty="0">
                <a:solidFill>
                  <a:srgbClr val="7030A0"/>
                </a:solidFill>
              </a:rPr>
              <a:t>×</a:t>
            </a:r>
          </a:p>
        </p:txBody>
      </p:sp>
      <p:sp>
        <p:nvSpPr>
          <p:cNvPr id="130" name="TextBox 129">
            <a:extLst>
              <a:ext uri="{FF2B5EF4-FFF2-40B4-BE49-F238E27FC236}">
                <a16:creationId xmlns:a16="http://schemas.microsoft.com/office/drawing/2014/main" id="{4AD73651-7910-F906-C83A-F6A3C1C72CEB}"/>
              </a:ext>
            </a:extLst>
          </p:cNvPr>
          <p:cNvSpPr txBox="1"/>
          <p:nvPr/>
        </p:nvSpPr>
        <p:spPr>
          <a:xfrm>
            <a:off x="1985524" y="3444081"/>
            <a:ext cx="365806" cy="400110"/>
          </a:xfrm>
          <a:prstGeom prst="rect">
            <a:avLst/>
          </a:prstGeom>
          <a:noFill/>
        </p:spPr>
        <p:txBody>
          <a:bodyPr wrap="none" rtlCol="0">
            <a:spAutoFit/>
          </a:bodyPr>
          <a:lstStyle/>
          <a:p>
            <a:r>
              <a:rPr lang="en-GB" sz="2000" b="1" dirty="0">
                <a:solidFill>
                  <a:srgbClr val="7030A0"/>
                </a:solidFill>
              </a:rPr>
              <a:t>×</a:t>
            </a:r>
          </a:p>
        </p:txBody>
      </p:sp>
      <p:sp>
        <p:nvSpPr>
          <p:cNvPr id="131" name="TextBox 130">
            <a:extLst>
              <a:ext uri="{FF2B5EF4-FFF2-40B4-BE49-F238E27FC236}">
                <a16:creationId xmlns:a16="http://schemas.microsoft.com/office/drawing/2014/main" id="{5B213078-E6D7-34FF-51AD-AA97ED34DDB1}"/>
              </a:ext>
            </a:extLst>
          </p:cNvPr>
          <p:cNvSpPr txBox="1"/>
          <p:nvPr/>
        </p:nvSpPr>
        <p:spPr>
          <a:xfrm>
            <a:off x="847188" y="4468560"/>
            <a:ext cx="365806" cy="400110"/>
          </a:xfrm>
          <a:prstGeom prst="rect">
            <a:avLst/>
          </a:prstGeom>
          <a:noFill/>
        </p:spPr>
        <p:txBody>
          <a:bodyPr wrap="none" rtlCol="0">
            <a:spAutoFit/>
          </a:bodyPr>
          <a:lstStyle/>
          <a:p>
            <a:r>
              <a:rPr lang="en-GB" sz="2000" b="1" dirty="0">
                <a:solidFill>
                  <a:srgbClr val="7030A0"/>
                </a:solidFill>
              </a:rPr>
              <a:t>×</a:t>
            </a:r>
          </a:p>
        </p:txBody>
      </p:sp>
      <p:sp>
        <p:nvSpPr>
          <p:cNvPr id="132" name="TextBox 131">
            <a:extLst>
              <a:ext uri="{FF2B5EF4-FFF2-40B4-BE49-F238E27FC236}">
                <a16:creationId xmlns:a16="http://schemas.microsoft.com/office/drawing/2014/main" id="{3DAB22CB-2C69-0D57-11B3-0E51B094E67E}"/>
              </a:ext>
            </a:extLst>
          </p:cNvPr>
          <p:cNvSpPr txBox="1"/>
          <p:nvPr/>
        </p:nvSpPr>
        <p:spPr>
          <a:xfrm>
            <a:off x="1968362" y="4458197"/>
            <a:ext cx="365806" cy="400110"/>
          </a:xfrm>
          <a:prstGeom prst="rect">
            <a:avLst/>
          </a:prstGeom>
          <a:noFill/>
        </p:spPr>
        <p:txBody>
          <a:bodyPr wrap="none" rtlCol="0">
            <a:spAutoFit/>
          </a:bodyPr>
          <a:lstStyle/>
          <a:p>
            <a:r>
              <a:rPr lang="en-GB" sz="2000" b="1" dirty="0">
                <a:solidFill>
                  <a:srgbClr val="7030A0"/>
                </a:solidFill>
              </a:rPr>
              <a:t>×</a:t>
            </a:r>
          </a:p>
        </p:txBody>
      </p:sp>
      <p:sp>
        <p:nvSpPr>
          <p:cNvPr id="133" name="Oval 132">
            <a:extLst>
              <a:ext uri="{FF2B5EF4-FFF2-40B4-BE49-F238E27FC236}">
                <a16:creationId xmlns:a16="http://schemas.microsoft.com/office/drawing/2014/main" id="{A2D49F20-366F-FB02-B89F-84C460C70A6D}"/>
              </a:ext>
            </a:extLst>
          </p:cNvPr>
          <p:cNvSpPr/>
          <p:nvPr/>
        </p:nvSpPr>
        <p:spPr>
          <a:xfrm>
            <a:off x="578810" y="3165423"/>
            <a:ext cx="2000633" cy="1980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EC41A408-05EB-BDBF-7B12-3737E1AFE463}"/>
              </a:ext>
            </a:extLst>
          </p:cNvPr>
          <p:cNvSpPr txBox="1"/>
          <p:nvPr/>
        </p:nvSpPr>
        <p:spPr>
          <a:xfrm>
            <a:off x="1411548" y="2950063"/>
            <a:ext cx="365806" cy="400110"/>
          </a:xfrm>
          <a:prstGeom prst="rect">
            <a:avLst/>
          </a:prstGeom>
          <a:noFill/>
        </p:spPr>
        <p:txBody>
          <a:bodyPr wrap="none" rtlCol="0">
            <a:spAutoFit/>
          </a:bodyPr>
          <a:lstStyle/>
          <a:p>
            <a:r>
              <a:rPr lang="en-GB" sz="2000" b="1" dirty="0">
                <a:solidFill>
                  <a:srgbClr val="7030A0"/>
                </a:solidFill>
              </a:rPr>
              <a:t>×</a:t>
            </a:r>
          </a:p>
        </p:txBody>
      </p:sp>
    </p:spTree>
    <p:extLst>
      <p:ext uri="{BB962C8B-B14F-4D97-AF65-F5344CB8AC3E}">
        <p14:creationId xmlns:p14="http://schemas.microsoft.com/office/powerpoint/2010/main" val="142856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31"/>
                                        </p:tgtEl>
                                        <p:attrNameLst>
                                          <p:attrName>style.visibility</p:attrName>
                                        </p:attrNameLst>
                                      </p:cBhvr>
                                      <p:to>
                                        <p:strVal val="visible"/>
                                      </p:to>
                                    </p:set>
                                    <p:animEffect transition="in" filter="fade">
                                      <p:cBhvr>
                                        <p:cTn id="86" dur="500"/>
                                        <p:tgtEl>
                                          <p:spTgt spid="3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500"/>
                                        <p:tgtEl>
                                          <p:spTgt spid="32"/>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28"/>
                                        </p:tgtEl>
                                      </p:cBhvr>
                                    </p:animEffect>
                                    <p:set>
                                      <p:cBhvr>
                                        <p:cTn id="96" dur="1" fill="hold">
                                          <p:stCondLst>
                                            <p:cond delay="499"/>
                                          </p:stCondLst>
                                        </p:cTn>
                                        <p:tgtEl>
                                          <p:spTgt spid="2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31"/>
                                        </p:tgtEl>
                                      </p:cBhvr>
                                    </p:animEffect>
                                    <p:set>
                                      <p:cBhvr>
                                        <p:cTn id="99" dur="1" fill="hold">
                                          <p:stCondLst>
                                            <p:cond delay="499"/>
                                          </p:stCondLst>
                                        </p:cTn>
                                        <p:tgtEl>
                                          <p:spTgt spid="31"/>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29"/>
                                        </p:tgtEl>
                                      </p:cBhvr>
                                    </p:animEffect>
                                    <p:set>
                                      <p:cBhvr>
                                        <p:cTn id="102" dur="1" fill="hold">
                                          <p:stCondLst>
                                            <p:cond delay="499"/>
                                          </p:stCondLst>
                                        </p:cTn>
                                        <p:tgtEl>
                                          <p:spTgt spid="29"/>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2"/>
                                        </p:tgtEl>
                                      </p:cBhvr>
                                    </p:animEffect>
                                    <p:set>
                                      <p:cBhvr>
                                        <p:cTn id="105" dur="1" fill="hold">
                                          <p:stCondLst>
                                            <p:cond delay="499"/>
                                          </p:stCondLst>
                                        </p:cTn>
                                        <p:tgtEl>
                                          <p:spTgt spid="32"/>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grpId="0" nodeType="clickEffect">
                                  <p:stCondLst>
                                    <p:cond delay="0"/>
                                  </p:stCondLst>
                                  <p:childTnLst>
                                    <p:set>
                                      <p:cBhvr>
                                        <p:cTn id="109" dur="1" fill="hold">
                                          <p:stCondLst>
                                            <p:cond delay="0"/>
                                          </p:stCondLst>
                                        </p:cTn>
                                        <p:tgtEl>
                                          <p:spTgt spid="121"/>
                                        </p:tgtEl>
                                        <p:attrNameLst>
                                          <p:attrName>style.visibility</p:attrName>
                                        </p:attrNameLst>
                                      </p:cBhvr>
                                      <p:to>
                                        <p:strVal val="visible"/>
                                      </p:to>
                                    </p:set>
                                    <p:animEffect transition="in" filter="fade">
                                      <p:cBhvr>
                                        <p:cTn id="110" dur="500"/>
                                        <p:tgtEl>
                                          <p:spTgt spid="12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22"/>
                                        </p:tgtEl>
                                        <p:attrNameLst>
                                          <p:attrName>style.visibility</p:attrName>
                                        </p:attrNameLst>
                                      </p:cBhvr>
                                      <p:to>
                                        <p:strVal val="visible"/>
                                      </p:to>
                                    </p:set>
                                    <p:animEffect transition="in" filter="fade">
                                      <p:cBhvr>
                                        <p:cTn id="113" dur="500"/>
                                        <p:tgtEl>
                                          <p:spTgt spid="12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123"/>
                                        </p:tgtEl>
                                        <p:attrNameLst>
                                          <p:attrName>style.visibility</p:attrName>
                                        </p:attrNameLst>
                                      </p:cBhvr>
                                      <p:to>
                                        <p:strVal val="visible"/>
                                      </p:to>
                                    </p:set>
                                    <p:animEffect transition="in" filter="fade">
                                      <p:cBhvr>
                                        <p:cTn id="116" dur="500"/>
                                        <p:tgtEl>
                                          <p:spTgt spid="12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24"/>
                                        </p:tgtEl>
                                        <p:attrNameLst>
                                          <p:attrName>style.visibility</p:attrName>
                                        </p:attrNameLst>
                                      </p:cBhvr>
                                      <p:to>
                                        <p:strVal val="visible"/>
                                      </p:to>
                                    </p:set>
                                    <p:animEffect transition="in" filter="fade">
                                      <p:cBhvr>
                                        <p:cTn id="119" dur="500"/>
                                        <p:tgtEl>
                                          <p:spTgt spid="124"/>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25"/>
                                        </p:tgtEl>
                                        <p:attrNameLst>
                                          <p:attrName>style.visibility</p:attrName>
                                        </p:attrNameLst>
                                      </p:cBhvr>
                                      <p:to>
                                        <p:strVal val="visible"/>
                                      </p:to>
                                    </p:set>
                                    <p:animEffect transition="in" filter="fade">
                                      <p:cBhvr>
                                        <p:cTn id="122" dur="500"/>
                                        <p:tgtEl>
                                          <p:spTgt spid="12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26"/>
                                        </p:tgtEl>
                                        <p:attrNameLst>
                                          <p:attrName>style.visibility</p:attrName>
                                        </p:attrNameLst>
                                      </p:cBhvr>
                                      <p:to>
                                        <p:strVal val="visible"/>
                                      </p:to>
                                    </p:set>
                                    <p:animEffect transition="in" filter="fade">
                                      <p:cBhvr>
                                        <p:cTn id="125" dur="500"/>
                                        <p:tgtEl>
                                          <p:spTgt spid="126"/>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27"/>
                                        </p:tgtEl>
                                        <p:attrNameLst>
                                          <p:attrName>style.visibility</p:attrName>
                                        </p:attrNameLst>
                                      </p:cBhvr>
                                      <p:to>
                                        <p:strVal val="visible"/>
                                      </p:to>
                                    </p:set>
                                    <p:animEffect transition="in" filter="fade">
                                      <p:cBhvr>
                                        <p:cTn id="128" dur="500"/>
                                        <p:tgtEl>
                                          <p:spTgt spid="127"/>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8"/>
                                        </p:tgtEl>
                                        <p:attrNameLst>
                                          <p:attrName>style.visibility</p:attrName>
                                        </p:attrNameLst>
                                      </p:cBhvr>
                                      <p:to>
                                        <p:strVal val="visible"/>
                                      </p:to>
                                    </p:set>
                                    <p:animEffect transition="in" filter="fade">
                                      <p:cBhvr>
                                        <p:cTn id="131" dur="500"/>
                                        <p:tgtEl>
                                          <p:spTgt spid="128"/>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29"/>
                                        </p:tgtEl>
                                        <p:attrNameLst>
                                          <p:attrName>style.visibility</p:attrName>
                                        </p:attrNameLst>
                                      </p:cBhvr>
                                      <p:to>
                                        <p:strVal val="visible"/>
                                      </p:to>
                                    </p:set>
                                    <p:animEffect transition="in" filter="fade">
                                      <p:cBhvr>
                                        <p:cTn id="134" dur="500"/>
                                        <p:tgtEl>
                                          <p:spTgt spid="129"/>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30"/>
                                        </p:tgtEl>
                                        <p:attrNameLst>
                                          <p:attrName>style.visibility</p:attrName>
                                        </p:attrNameLst>
                                      </p:cBhvr>
                                      <p:to>
                                        <p:strVal val="visible"/>
                                      </p:to>
                                    </p:set>
                                    <p:animEffect transition="in" filter="fade">
                                      <p:cBhvr>
                                        <p:cTn id="137" dur="500"/>
                                        <p:tgtEl>
                                          <p:spTgt spid="130"/>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31"/>
                                        </p:tgtEl>
                                        <p:attrNameLst>
                                          <p:attrName>style.visibility</p:attrName>
                                        </p:attrNameLst>
                                      </p:cBhvr>
                                      <p:to>
                                        <p:strVal val="visible"/>
                                      </p:to>
                                    </p:set>
                                    <p:animEffect transition="in" filter="fade">
                                      <p:cBhvr>
                                        <p:cTn id="140" dur="500"/>
                                        <p:tgtEl>
                                          <p:spTgt spid="131"/>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32"/>
                                        </p:tgtEl>
                                        <p:attrNameLst>
                                          <p:attrName>style.visibility</p:attrName>
                                        </p:attrNameLst>
                                      </p:cBhvr>
                                      <p:to>
                                        <p:strVal val="visible"/>
                                      </p:to>
                                    </p:set>
                                    <p:animEffect transition="in" filter="fade">
                                      <p:cBhvr>
                                        <p:cTn id="143" dur="500"/>
                                        <p:tgtEl>
                                          <p:spTgt spid="132"/>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33"/>
                                        </p:tgtEl>
                                        <p:attrNameLst>
                                          <p:attrName>style.visibility</p:attrName>
                                        </p:attrNameLst>
                                      </p:cBhvr>
                                      <p:to>
                                        <p:strVal val="visible"/>
                                      </p:to>
                                    </p:set>
                                    <p:animEffect transition="in" filter="fade">
                                      <p:cBhvr>
                                        <p:cTn id="146" dur="500"/>
                                        <p:tgtEl>
                                          <p:spTgt spid="13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34"/>
                                        </p:tgtEl>
                                        <p:attrNameLst>
                                          <p:attrName>style.visibility</p:attrName>
                                        </p:attrNameLst>
                                      </p:cBhvr>
                                      <p:to>
                                        <p:strVal val="visible"/>
                                      </p:to>
                                    </p:set>
                                    <p:animEffect transition="in" filter="fade">
                                      <p:cBhvr>
                                        <p:cTn id="149" dur="500"/>
                                        <p:tgtEl>
                                          <p:spTgt spid="134"/>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20"/>
                                        </p:tgtEl>
                                        <p:attrNameLst>
                                          <p:attrName>style.visibility</p:attrName>
                                        </p:attrNameLst>
                                      </p:cBhvr>
                                      <p:to>
                                        <p:strVal val="visible"/>
                                      </p:to>
                                    </p:set>
                                    <p:animEffect transition="in" filter="fade">
                                      <p:cBhvr>
                                        <p:cTn id="152" dur="500"/>
                                        <p:tgtEl>
                                          <p:spTgt spid="12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0"/>
                                        </p:tgtEl>
                                        <p:attrNameLst>
                                          <p:attrName>style.visibility</p:attrName>
                                        </p:attrNameLst>
                                      </p:cBhvr>
                                      <p:to>
                                        <p:strVal val="visible"/>
                                      </p:to>
                                    </p:set>
                                    <p:animEffect transition="in" filter="fade">
                                      <p:cBhvr>
                                        <p:cTn id="157" dur="500"/>
                                        <p:tgtEl>
                                          <p:spTgt spid="90"/>
                                        </p:tgtEl>
                                      </p:cBhvr>
                                    </p:animEffect>
                                  </p:childTnLst>
                                </p:cTn>
                              </p:par>
                              <p:par>
                                <p:cTn id="158" presetID="10" presetClass="entr" presetSubtype="0" fill="hold" nodeType="withEffect">
                                  <p:stCondLst>
                                    <p:cond delay="0"/>
                                  </p:stCondLst>
                                  <p:childTnLst>
                                    <p:set>
                                      <p:cBhvr>
                                        <p:cTn id="159" dur="1" fill="hold">
                                          <p:stCondLst>
                                            <p:cond delay="0"/>
                                          </p:stCondLst>
                                        </p:cTn>
                                        <p:tgtEl>
                                          <p:spTgt spid="85"/>
                                        </p:tgtEl>
                                        <p:attrNameLst>
                                          <p:attrName>style.visibility</p:attrName>
                                        </p:attrNameLst>
                                      </p:cBhvr>
                                      <p:to>
                                        <p:strVal val="visible"/>
                                      </p:to>
                                    </p:set>
                                    <p:animEffect transition="in" filter="fade">
                                      <p:cBhvr>
                                        <p:cTn id="160" dur="500"/>
                                        <p:tgtEl>
                                          <p:spTgt spid="85"/>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37"/>
                                        </p:tgtEl>
                                        <p:attrNameLst>
                                          <p:attrName>style.visibility</p:attrName>
                                        </p:attrNameLst>
                                      </p:cBhvr>
                                      <p:to>
                                        <p:strVal val="visible"/>
                                      </p:to>
                                    </p:set>
                                    <p:animEffect transition="in" filter="fade">
                                      <p:cBhvr>
                                        <p:cTn id="168" dur="500"/>
                                        <p:tgtEl>
                                          <p:spTgt spid="37"/>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38"/>
                                        </p:tgtEl>
                                        <p:attrNameLst>
                                          <p:attrName>style.visibility</p:attrName>
                                        </p:attrNameLst>
                                      </p:cBhvr>
                                      <p:to>
                                        <p:strVal val="visible"/>
                                      </p:to>
                                    </p:set>
                                    <p:animEffect transition="in" filter="fade">
                                      <p:cBhvr>
                                        <p:cTn id="171" dur="500"/>
                                        <p:tgtEl>
                                          <p:spTgt spid="38"/>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500"/>
                                        <p:tgtEl>
                                          <p:spTgt spid="39"/>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500"/>
                                        <p:tgtEl>
                                          <p:spTgt spid="40"/>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41"/>
                                        </p:tgtEl>
                                        <p:attrNameLst>
                                          <p:attrName>style.visibility</p:attrName>
                                        </p:attrNameLst>
                                      </p:cBhvr>
                                      <p:to>
                                        <p:strVal val="visible"/>
                                      </p:to>
                                    </p:set>
                                    <p:animEffect transition="in" filter="fade">
                                      <p:cBhvr>
                                        <p:cTn id="180" dur="500"/>
                                        <p:tgtEl>
                                          <p:spTgt spid="4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2"/>
                                        </p:tgtEl>
                                        <p:attrNameLst>
                                          <p:attrName>style.visibility</p:attrName>
                                        </p:attrNameLst>
                                      </p:cBhvr>
                                      <p:to>
                                        <p:strVal val="visible"/>
                                      </p:to>
                                    </p:set>
                                    <p:animEffect transition="in" filter="fade">
                                      <p:cBhvr>
                                        <p:cTn id="183" dur="500"/>
                                        <p:tgtEl>
                                          <p:spTgt spid="4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500"/>
                                        <p:tgtEl>
                                          <p:spTgt spid="43"/>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4"/>
                                        </p:tgtEl>
                                        <p:attrNameLst>
                                          <p:attrName>style.visibility</p:attrName>
                                        </p:attrNameLst>
                                      </p:cBhvr>
                                      <p:to>
                                        <p:strVal val="visible"/>
                                      </p:to>
                                    </p:set>
                                    <p:animEffect transition="in" filter="fade">
                                      <p:cBhvr>
                                        <p:cTn id="189" dur="500"/>
                                        <p:tgtEl>
                                          <p:spTgt spid="44"/>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5"/>
                                        </p:tgtEl>
                                        <p:attrNameLst>
                                          <p:attrName>style.visibility</p:attrName>
                                        </p:attrNameLst>
                                      </p:cBhvr>
                                      <p:to>
                                        <p:strVal val="visible"/>
                                      </p:to>
                                    </p:set>
                                    <p:animEffect transition="in" filter="fade">
                                      <p:cBhvr>
                                        <p:cTn id="192" dur="500"/>
                                        <p:tgtEl>
                                          <p:spTgt spid="45"/>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46"/>
                                        </p:tgtEl>
                                        <p:attrNameLst>
                                          <p:attrName>style.visibility</p:attrName>
                                        </p:attrNameLst>
                                      </p:cBhvr>
                                      <p:to>
                                        <p:strVal val="visible"/>
                                      </p:to>
                                    </p:set>
                                    <p:animEffect transition="in" filter="fade">
                                      <p:cBhvr>
                                        <p:cTn id="195" dur="500"/>
                                        <p:tgtEl>
                                          <p:spTgt spid="46"/>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47"/>
                                        </p:tgtEl>
                                        <p:attrNameLst>
                                          <p:attrName>style.visibility</p:attrName>
                                        </p:attrNameLst>
                                      </p:cBhvr>
                                      <p:to>
                                        <p:strVal val="visible"/>
                                      </p:to>
                                    </p:set>
                                    <p:animEffect transition="in" filter="fade">
                                      <p:cBhvr>
                                        <p:cTn id="198" dur="500"/>
                                        <p:tgtEl>
                                          <p:spTgt spid="4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48"/>
                                        </p:tgtEl>
                                        <p:attrNameLst>
                                          <p:attrName>style.visibility</p:attrName>
                                        </p:attrNameLst>
                                      </p:cBhvr>
                                      <p:to>
                                        <p:strVal val="visible"/>
                                      </p:to>
                                    </p:set>
                                    <p:animEffect transition="in" filter="fade">
                                      <p:cBhvr>
                                        <p:cTn id="201" dur="500"/>
                                        <p:tgtEl>
                                          <p:spTgt spid="4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49"/>
                                        </p:tgtEl>
                                        <p:attrNameLst>
                                          <p:attrName>style.visibility</p:attrName>
                                        </p:attrNameLst>
                                      </p:cBhvr>
                                      <p:to>
                                        <p:strVal val="visible"/>
                                      </p:to>
                                    </p:set>
                                    <p:animEffect transition="in" filter="fade">
                                      <p:cBhvr>
                                        <p:cTn id="204" dur="500"/>
                                        <p:tgtEl>
                                          <p:spTgt spid="49"/>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animEffect transition="in" filter="fade">
                                      <p:cBhvr>
                                        <p:cTn id="207" dur="500"/>
                                        <p:tgtEl>
                                          <p:spTgt spid="5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51"/>
                                        </p:tgtEl>
                                        <p:attrNameLst>
                                          <p:attrName>style.visibility</p:attrName>
                                        </p:attrNameLst>
                                      </p:cBhvr>
                                      <p:to>
                                        <p:strVal val="visible"/>
                                      </p:to>
                                    </p:set>
                                    <p:animEffect transition="in" filter="fade">
                                      <p:cBhvr>
                                        <p:cTn id="210" dur="500"/>
                                        <p:tgtEl>
                                          <p:spTgt spid="5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52"/>
                                        </p:tgtEl>
                                        <p:attrNameLst>
                                          <p:attrName>style.visibility</p:attrName>
                                        </p:attrNameLst>
                                      </p:cBhvr>
                                      <p:to>
                                        <p:strVal val="visible"/>
                                      </p:to>
                                    </p:set>
                                    <p:animEffect transition="in" filter="fade">
                                      <p:cBhvr>
                                        <p:cTn id="213" dur="500"/>
                                        <p:tgtEl>
                                          <p:spTgt spid="52"/>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53"/>
                                        </p:tgtEl>
                                        <p:attrNameLst>
                                          <p:attrName>style.visibility</p:attrName>
                                        </p:attrNameLst>
                                      </p:cBhvr>
                                      <p:to>
                                        <p:strVal val="visible"/>
                                      </p:to>
                                    </p:set>
                                    <p:animEffect transition="in" filter="fade">
                                      <p:cBhvr>
                                        <p:cTn id="216" dur="500"/>
                                        <p:tgtEl>
                                          <p:spTgt spid="53"/>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54"/>
                                        </p:tgtEl>
                                        <p:attrNameLst>
                                          <p:attrName>style.visibility</p:attrName>
                                        </p:attrNameLst>
                                      </p:cBhvr>
                                      <p:to>
                                        <p:strVal val="visible"/>
                                      </p:to>
                                    </p:set>
                                    <p:animEffect transition="in" filter="fade">
                                      <p:cBhvr>
                                        <p:cTn id="219" dur="500"/>
                                        <p:tgtEl>
                                          <p:spTgt spid="54"/>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55"/>
                                        </p:tgtEl>
                                        <p:attrNameLst>
                                          <p:attrName>style.visibility</p:attrName>
                                        </p:attrNameLst>
                                      </p:cBhvr>
                                      <p:to>
                                        <p:strVal val="visible"/>
                                      </p:to>
                                    </p:set>
                                    <p:animEffect transition="in" filter="fade">
                                      <p:cBhvr>
                                        <p:cTn id="222" dur="500"/>
                                        <p:tgtEl>
                                          <p:spTgt spid="55"/>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56"/>
                                        </p:tgtEl>
                                        <p:attrNameLst>
                                          <p:attrName>style.visibility</p:attrName>
                                        </p:attrNameLst>
                                      </p:cBhvr>
                                      <p:to>
                                        <p:strVal val="visible"/>
                                      </p:to>
                                    </p:set>
                                    <p:animEffect transition="in" filter="fade">
                                      <p:cBhvr>
                                        <p:cTn id="225" dur="500"/>
                                        <p:tgtEl>
                                          <p:spTgt spid="56"/>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57"/>
                                        </p:tgtEl>
                                        <p:attrNameLst>
                                          <p:attrName>style.visibility</p:attrName>
                                        </p:attrNameLst>
                                      </p:cBhvr>
                                      <p:to>
                                        <p:strVal val="visible"/>
                                      </p:to>
                                    </p:set>
                                    <p:animEffect transition="in" filter="fade">
                                      <p:cBhvr>
                                        <p:cTn id="228" dur="500"/>
                                        <p:tgtEl>
                                          <p:spTgt spid="57"/>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58"/>
                                        </p:tgtEl>
                                        <p:attrNameLst>
                                          <p:attrName>style.visibility</p:attrName>
                                        </p:attrNameLst>
                                      </p:cBhvr>
                                      <p:to>
                                        <p:strVal val="visible"/>
                                      </p:to>
                                    </p:set>
                                    <p:animEffect transition="in" filter="fade">
                                      <p:cBhvr>
                                        <p:cTn id="231" dur="500"/>
                                        <p:tgtEl>
                                          <p:spTgt spid="58"/>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59"/>
                                        </p:tgtEl>
                                        <p:attrNameLst>
                                          <p:attrName>style.visibility</p:attrName>
                                        </p:attrNameLst>
                                      </p:cBhvr>
                                      <p:to>
                                        <p:strVal val="visible"/>
                                      </p:to>
                                    </p:set>
                                    <p:animEffect transition="in" filter="fade">
                                      <p:cBhvr>
                                        <p:cTn id="234" dur="500"/>
                                        <p:tgtEl>
                                          <p:spTgt spid="59"/>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fade">
                                      <p:cBhvr>
                                        <p:cTn id="237" dur="500"/>
                                        <p:tgtEl>
                                          <p:spTgt spid="60"/>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61"/>
                                        </p:tgtEl>
                                        <p:attrNameLst>
                                          <p:attrName>style.visibility</p:attrName>
                                        </p:attrNameLst>
                                      </p:cBhvr>
                                      <p:to>
                                        <p:strVal val="visible"/>
                                      </p:to>
                                    </p:set>
                                    <p:animEffect transition="in" filter="fade">
                                      <p:cBhvr>
                                        <p:cTn id="240" dur="500"/>
                                        <p:tgtEl>
                                          <p:spTgt spid="61"/>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62"/>
                                        </p:tgtEl>
                                        <p:attrNameLst>
                                          <p:attrName>style.visibility</p:attrName>
                                        </p:attrNameLst>
                                      </p:cBhvr>
                                      <p:to>
                                        <p:strVal val="visible"/>
                                      </p:to>
                                    </p:set>
                                    <p:animEffect transition="in" filter="fade">
                                      <p:cBhvr>
                                        <p:cTn id="243" dur="500"/>
                                        <p:tgtEl>
                                          <p:spTgt spid="62"/>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63"/>
                                        </p:tgtEl>
                                        <p:attrNameLst>
                                          <p:attrName>style.visibility</p:attrName>
                                        </p:attrNameLst>
                                      </p:cBhvr>
                                      <p:to>
                                        <p:strVal val="visible"/>
                                      </p:to>
                                    </p:set>
                                    <p:animEffect transition="in" filter="fade">
                                      <p:cBhvr>
                                        <p:cTn id="246" dur="500"/>
                                        <p:tgtEl>
                                          <p:spTgt spid="63"/>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64"/>
                                        </p:tgtEl>
                                        <p:attrNameLst>
                                          <p:attrName>style.visibility</p:attrName>
                                        </p:attrNameLst>
                                      </p:cBhvr>
                                      <p:to>
                                        <p:strVal val="visible"/>
                                      </p:to>
                                    </p:set>
                                    <p:animEffect transition="in" filter="fade">
                                      <p:cBhvr>
                                        <p:cTn id="249" dur="500"/>
                                        <p:tgtEl>
                                          <p:spTgt spid="64"/>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65"/>
                                        </p:tgtEl>
                                        <p:attrNameLst>
                                          <p:attrName>style.visibility</p:attrName>
                                        </p:attrNameLst>
                                      </p:cBhvr>
                                      <p:to>
                                        <p:strVal val="visible"/>
                                      </p:to>
                                    </p:set>
                                    <p:animEffect transition="in" filter="fade">
                                      <p:cBhvr>
                                        <p:cTn id="252" dur="500"/>
                                        <p:tgtEl>
                                          <p:spTgt spid="65"/>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66"/>
                                        </p:tgtEl>
                                        <p:attrNameLst>
                                          <p:attrName>style.visibility</p:attrName>
                                        </p:attrNameLst>
                                      </p:cBhvr>
                                      <p:to>
                                        <p:strVal val="visible"/>
                                      </p:to>
                                    </p:set>
                                    <p:animEffect transition="in" filter="fade">
                                      <p:cBhvr>
                                        <p:cTn id="255" dur="500"/>
                                        <p:tgtEl>
                                          <p:spTgt spid="66"/>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68"/>
                                        </p:tgtEl>
                                        <p:attrNameLst>
                                          <p:attrName>style.visibility</p:attrName>
                                        </p:attrNameLst>
                                      </p:cBhvr>
                                      <p:to>
                                        <p:strVal val="visible"/>
                                      </p:to>
                                    </p:set>
                                    <p:animEffect transition="in" filter="fade">
                                      <p:cBhvr>
                                        <p:cTn id="258" dur="500"/>
                                        <p:tgtEl>
                                          <p:spTgt spid="68"/>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69"/>
                                        </p:tgtEl>
                                        <p:attrNameLst>
                                          <p:attrName>style.visibility</p:attrName>
                                        </p:attrNameLst>
                                      </p:cBhvr>
                                      <p:to>
                                        <p:strVal val="visible"/>
                                      </p:to>
                                    </p:set>
                                    <p:animEffect transition="in" filter="fade">
                                      <p:cBhvr>
                                        <p:cTn id="261" dur="500"/>
                                        <p:tgtEl>
                                          <p:spTgt spid="69"/>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86"/>
                                        </p:tgtEl>
                                        <p:attrNameLst>
                                          <p:attrName>style.visibility</p:attrName>
                                        </p:attrNameLst>
                                      </p:cBhvr>
                                      <p:to>
                                        <p:strVal val="visible"/>
                                      </p:to>
                                    </p:set>
                                    <p:animEffect transition="in" filter="fade">
                                      <p:cBhvr>
                                        <p:cTn id="264" dur="500"/>
                                        <p:tgtEl>
                                          <p:spTgt spid="86"/>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95"/>
                                        </p:tgtEl>
                                        <p:attrNameLst>
                                          <p:attrName>style.visibility</p:attrName>
                                        </p:attrNameLst>
                                      </p:cBhvr>
                                      <p:to>
                                        <p:strVal val="visible"/>
                                      </p:to>
                                    </p:set>
                                    <p:animEffect transition="in" filter="fade">
                                      <p:cBhvr>
                                        <p:cTn id="267" dur="500"/>
                                        <p:tgtEl>
                                          <p:spTgt spid="95"/>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96"/>
                                        </p:tgtEl>
                                        <p:attrNameLst>
                                          <p:attrName>style.visibility</p:attrName>
                                        </p:attrNameLst>
                                      </p:cBhvr>
                                      <p:to>
                                        <p:strVal val="visible"/>
                                      </p:to>
                                    </p:set>
                                    <p:animEffect transition="in" filter="fade">
                                      <p:cBhvr>
                                        <p:cTn id="270" dur="500"/>
                                        <p:tgtEl>
                                          <p:spTgt spid="96"/>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97"/>
                                        </p:tgtEl>
                                        <p:attrNameLst>
                                          <p:attrName>style.visibility</p:attrName>
                                        </p:attrNameLst>
                                      </p:cBhvr>
                                      <p:to>
                                        <p:strVal val="visible"/>
                                      </p:to>
                                    </p:set>
                                    <p:animEffect transition="in" filter="fade">
                                      <p:cBhvr>
                                        <p:cTn id="273" dur="500"/>
                                        <p:tgtEl>
                                          <p:spTgt spid="97"/>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98"/>
                                        </p:tgtEl>
                                        <p:attrNameLst>
                                          <p:attrName>style.visibility</p:attrName>
                                        </p:attrNameLst>
                                      </p:cBhvr>
                                      <p:to>
                                        <p:strVal val="visible"/>
                                      </p:to>
                                    </p:set>
                                    <p:animEffect transition="in" filter="fade">
                                      <p:cBhvr>
                                        <p:cTn id="276" dur="500"/>
                                        <p:tgtEl>
                                          <p:spTgt spid="98"/>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99"/>
                                        </p:tgtEl>
                                        <p:attrNameLst>
                                          <p:attrName>style.visibility</p:attrName>
                                        </p:attrNameLst>
                                      </p:cBhvr>
                                      <p:to>
                                        <p:strVal val="visible"/>
                                      </p:to>
                                    </p:set>
                                    <p:animEffect transition="in" filter="fade">
                                      <p:cBhvr>
                                        <p:cTn id="279" dur="500"/>
                                        <p:tgtEl>
                                          <p:spTgt spid="99"/>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100"/>
                                        </p:tgtEl>
                                        <p:attrNameLst>
                                          <p:attrName>style.visibility</p:attrName>
                                        </p:attrNameLst>
                                      </p:cBhvr>
                                      <p:to>
                                        <p:strVal val="visible"/>
                                      </p:to>
                                    </p:set>
                                    <p:animEffect transition="in" filter="fade">
                                      <p:cBhvr>
                                        <p:cTn id="282" dur="500"/>
                                        <p:tgtEl>
                                          <p:spTgt spid="100"/>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102"/>
                                        </p:tgtEl>
                                        <p:attrNameLst>
                                          <p:attrName>style.visibility</p:attrName>
                                        </p:attrNameLst>
                                      </p:cBhvr>
                                      <p:to>
                                        <p:strVal val="visible"/>
                                      </p:to>
                                    </p:set>
                                    <p:animEffect transition="in" filter="fade">
                                      <p:cBhvr>
                                        <p:cTn id="285" dur="500"/>
                                        <p:tgtEl>
                                          <p:spTgt spid="102"/>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104"/>
                                        </p:tgtEl>
                                        <p:attrNameLst>
                                          <p:attrName>style.visibility</p:attrName>
                                        </p:attrNameLst>
                                      </p:cBhvr>
                                      <p:to>
                                        <p:strVal val="visible"/>
                                      </p:to>
                                    </p:set>
                                    <p:animEffect transition="in" filter="fade">
                                      <p:cBhvr>
                                        <p:cTn id="288" dur="500"/>
                                        <p:tgtEl>
                                          <p:spTgt spid="104"/>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111"/>
                                        </p:tgtEl>
                                        <p:attrNameLst>
                                          <p:attrName>style.visibility</p:attrName>
                                        </p:attrNameLst>
                                      </p:cBhvr>
                                      <p:to>
                                        <p:strVal val="visible"/>
                                      </p:to>
                                    </p:set>
                                    <p:animEffect transition="in" filter="fade">
                                      <p:cBhvr>
                                        <p:cTn id="291" dur="500"/>
                                        <p:tgtEl>
                                          <p:spTgt spid="111"/>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112"/>
                                        </p:tgtEl>
                                        <p:attrNameLst>
                                          <p:attrName>style.visibility</p:attrName>
                                        </p:attrNameLst>
                                      </p:cBhvr>
                                      <p:to>
                                        <p:strVal val="visible"/>
                                      </p:to>
                                    </p:set>
                                    <p:animEffect transition="in" filter="fade">
                                      <p:cBhvr>
                                        <p:cTn id="294" dur="500"/>
                                        <p:tgtEl>
                                          <p:spTgt spid="112"/>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113"/>
                                        </p:tgtEl>
                                        <p:attrNameLst>
                                          <p:attrName>style.visibility</p:attrName>
                                        </p:attrNameLst>
                                      </p:cBhvr>
                                      <p:to>
                                        <p:strVal val="visible"/>
                                      </p:to>
                                    </p:set>
                                    <p:animEffect transition="in" filter="fade">
                                      <p:cBhvr>
                                        <p:cTn id="297" dur="500"/>
                                        <p:tgtEl>
                                          <p:spTgt spid="113"/>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114"/>
                                        </p:tgtEl>
                                        <p:attrNameLst>
                                          <p:attrName>style.visibility</p:attrName>
                                        </p:attrNameLst>
                                      </p:cBhvr>
                                      <p:to>
                                        <p:strVal val="visible"/>
                                      </p:to>
                                    </p:set>
                                    <p:animEffect transition="in" filter="fade">
                                      <p:cBhvr>
                                        <p:cTn id="300" dur="500"/>
                                        <p:tgtEl>
                                          <p:spTgt spid="114"/>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115"/>
                                        </p:tgtEl>
                                        <p:attrNameLst>
                                          <p:attrName>style.visibility</p:attrName>
                                        </p:attrNameLst>
                                      </p:cBhvr>
                                      <p:to>
                                        <p:strVal val="visible"/>
                                      </p:to>
                                    </p:set>
                                    <p:animEffect transition="in" filter="fade">
                                      <p:cBhvr>
                                        <p:cTn id="303" dur="500"/>
                                        <p:tgtEl>
                                          <p:spTgt spid="115"/>
                                        </p:tgtEl>
                                      </p:cBhvr>
                                    </p:animEffect>
                                  </p:childTnLst>
                                </p:cTn>
                              </p:par>
                              <p:par>
                                <p:cTn id="304" presetID="10" presetClass="entr" presetSubtype="0" fill="hold" grpId="0" nodeType="withEffect">
                                  <p:stCondLst>
                                    <p:cond delay="0"/>
                                  </p:stCondLst>
                                  <p:childTnLst>
                                    <p:set>
                                      <p:cBhvr>
                                        <p:cTn id="305" dur="1" fill="hold">
                                          <p:stCondLst>
                                            <p:cond delay="0"/>
                                          </p:stCondLst>
                                        </p:cTn>
                                        <p:tgtEl>
                                          <p:spTgt spid="116"/>
                                        </p:tgtEl>
                                        <p:attrNameLst>
                                          <p:attrName>style.visibility</p:attrName>
                                        </p:attrNameLst>
                                      </p:cBhvr>
                                      <p:to>
                                        <p:strVal val="visible"/>
                                      </p:to>
                                    </p:set>
                                    <p:animEffect transition="in" filter="fade">
                                      <p:cBhvr>
                                        <p:cTn id="306" dur="500"/>
                                        <p:tgtEl>
                                          <p:spTgt spid="116"/>
                                        </p:tgtEl>
                                      </p:cBhvr>
                                    </p:animEffect>
                                  </p:childTnLst>
                                </p:cTn>
                              </p:par>
                              <p:par>
                                <p:cTn id="307" presetID="10" presetClass="entr" presetSubtype="0" fill="hold" grpId="0" nodeType="withEffect">
                                  <p:stCondLst>
                                    <p:cond delay="0"/>
                                  </p:stCondLst>
                                  <p:childTnLst>
                                    <p:set>
                                      <p:cBhvr>
                                        <p:cTn id="308" dur="1" fill="hold">
                                          <p:stCondLst>
                                            <p:cond delay="0"/>
                                          </p:stCondLst>
                                        </p:cTn>
                                        <p:tgtEl>
                                          <p:spTgt spid="117"/>
                                        </p:tgtEl>
                                        <p:attrNameLst>
                                          <p:attrName>style.visibility</p:attrName>
                                        </p:attrNameLst>
                                      </p:cBhvr>
                                      <p:to>
                                        <p:strVal val="visible"/>
                                      </p:to>
                                    </p:set>
                                    <p:animEffect transition="in" filter="fade">
                                      <p:cBhvr>
                                        <p:cTn id="309" dur="500"/>
                                        <p:tgtEl>
                                          <p:spTgt spid="117"/>
                                        </p:tgtEl>
                                      </p:cBhvr>
                                    </p:animEffect>
                                  </p:childTnLst>
                                </p:cTn>
                              </p:par>
                              <p:par>
                                <p:cTn id="310" presetID="10" presetClass="entr" presetSubtype="0" fill="hold" grpId="0" nodeType="withEffect">
                                  <p:stCondLst>
                                    <p:cond delay="0"/>
                                  </p:stCondLst>
                                  <p:childTnLst>
                                    <p:set>
                                      <p:cBhvr>
                                        <p:cTn id="311" dur="1" fill="hold">
                                          <p:stCondLst>
                                            <p:cond delay="0"/>
                                          </p:stCondLst>
                                        </p:cTn>
                                        <p:tgtEl>
                                          <p:spTgt spid="118"/>
                                        </p:tgtEl>
                                        <p:attrNameLst>
                                          <p:attrName>style.visibility</p:attrName>
                                        </p:attrNameLst>
                                      </p:cBhvr>
                                      <p:to>
                                        <p:strVal val="visible"/>
                                      </p:to>
                                    </p:set>
                                    <p:animEffect transition="in" filter="fade">
                                      <p:cBhvr>
                                        <p:cTn id="312" dur="500"/>
                                        <p:tgtEl>
                                          <p:spTgt spid="118"/>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91"/>
                                        </p:tgtEl>
                                        <p:attrNameLst>
                                          <p:attrName>style.visibility</p:attrName>
                                        </p:attrNameLst>
                                      </p:cBhvr>
                                      <p:to>
                                        <p:strVal val="visible"/>
                                      </p:to>
                                    </p:set>
                                    <p:animEffect transition="in" filter="fade">
                                      <p:cBhvr>
                                        <p:cTn id="315" dur="500"/>
                                        <p:tgtEl>
                                          <p:spTgt spid="91"/>
                                        </p:tgtEl>
                                      </p:cBhvr>
                                    </p:animEffect>
                                  </p:childTnLst>
                                </p:cTn>
                              </p:par>
                            </p:childTnLst>
                          </p:cTn>
                        </p:par>
                      </p:childTnLst>
                    </p:cTn>
                  </p:par>
                  <p:par>
                    <p:cTn id="316" fill="hold">
                      <p:stCondLst>
                        <p:cond delay="indefinite"/>
                      </p:stCondLst>
                      <p:childTnLst>
                        <p:par>
                          <p:cTn id="317" fill="hold">
                            <p:stCondLst>
                              <p:cond delay="0"/>
                            </p:stCondLst>
                            <p:childTnLst>
                              <p:par>
                                <p:cTn id="318" presetID="10" presetClass="entr" presetSubtype="0" fill="hold" grpId="0" nodeType="clickEffect">
                                  <p:stCondLst>
                                    <p:cond delay="0"/>
                                  </p:stCondLst>
                                  <p:childTnLst>
                                    <p:set>
                                      <p:cBhvr>
                                        <p:cTn id="319" dur="1" fill="hold">
                                          <p:stCondLst>
                                            <p:cond delay="0"/>
                                          </p:stCondLst>
                                        </p:cTn>
                                        <p:tgtEl>
                                          <p:spTgt spid="71"/>
                                        </p:tgtEl>
                                        <p:attrNameLst>
                                          <p:attrName>style.visibility</p:attrName>
                                        </p:attrNameLst>
                                      </p:cBhvr>
                                      <p:to>
                                        <p:strVal val="visible"/>
                                      </p:to>
                                    </p:set>
                                    <p:animEffect transition="in" filter="fade">
                                      <p:cBhvr>
                                        <p:cTn id="320" dur="500"/>
                                        <p:tgtEl>
                                          <p:spTgt spid="71"/>
                                        </p:tgtEl>
                                      </p:cBhvr>
                                    </p:animEffect>
                                  </p:childTnLst>
                                </p:cTn>
                              </p:par>
                              <p:par>
                                <p:cTn id="321" presetID="10" presetClass="entr" presetSubtype="0" fill="hold" nodeType="withEffect">
                                  <p:stCondLst>
                                    <p:cond delay="0"/>
                                  </p:stCondLst>
                                  <p:childTnLst>
                                    <p:set>
                                      <p:cBhvr>
                                        <p:cTn id="322" dur="1" fill="hold">
                                          <p:stCondLst>
                                            <p:cond delay="0"/>
                                          </p:stCondLst>
                                        </p:cTn>
                                        <p:tgtEl>
                                          <p:spTgt spid="88"/>
                                        </p:tgtEl>
                                        <p:attrNameLst>
                                          <p:attrName>style.visibility</p:attrName>
                                        </p:attrNameLst>
                                      </p:cBhvr>
                                      <p:to>
                                        <p:strVal val="visible"/>
                                      </p:to>
                                    </p:set>
                                    <p:animEffect transition="in" filter="fade">
                                      <p:cBhvr>
                                        <p:cTn id="323" dur="500"/>
                                        <p:tgtEl>
                                          <p:spTgt spid="88"/>
                                        </p:tgtEl>
                                      </p:cBhvr>
                                    </p:animEffect>
                                  </p:childTnLst>
                                </p:cTn>
                              </p:par>
                              <p:par>
                                <p:cTn id="324" presetID="10" presetClass="entr" presetSubtype="0" fill="hold" nodeType="withEffect">
                                  <p:stCondLst>
                                    <p:cond delay="0"/>
                                  </p:stCondLst>
                                  <p:childTnLst>
                                    <p:set>
                                      <p:cBhvr>
                                        <p:cTn id="325" dur="1" fill="hold">
                                          <p:stCondLst>
                                            <p:cond delay="0"/>
                                          </p:stCondLst>
                                        </p:cTn>
                                        <p:tgtEl>
                                          <p:spTgt spid="89"/>
                                        </p:tgtEl>
                                        <p:attrNameLst>
                                          <p:attrName>style.visibility</p:attrName>
                                        </p:attrNameLst>
                                      </p:cBhvr>
                                      <p:to>
                                        <p:strVal val="visible"/>
                                      </p:to>
                                    </p:set>
                                    <p:animEffect transition="in" filter="fade">
                                      <p:cBhvr>
                                        <p:cTn id="326" dur="500"/>
                                        <p:tgtEl>
                                          <p:spTgt spid="89"/>
                                        </p:tgtEl>
                                      </p:cBhvr>
                                    </p:animEffect>
                                  </p:childTnLst>
                                </p:cTn>
                              </p:par>
                              <p:par>
                                <p:cTn id="327" presetID="10" presetClass="entr" presetSubtype="0" fill="hold" nodeType="withEffect">
                                  <p:stCondLst>
                                    <p:cond delay="0"/>
                                  </p:stCondLst>
                                  <p:childTnLst>
                                    <p:set>
                                      <p:cBhvr>
                                        <p:cTn id="328" dur="1" fill="hold">
                                          <p:stCondLst>
                                            <p:cond delay="0"/>
                                          </p:stCondLst>
                                        </p:cTn>
                                        <p:tgtEl>
                                          <p:spTgt spid="119"/>
                                        </p:tgtEl>
                                        <p:attrNameLst>
                                          <p:attrName>style.visibility</p:attrName>
                                        </p:attrNameLst>
                                      </p:cBhvr>
                                      <p:to>
                                        <p:strVal val="visible"/>
                                      </p:to>
                                    </p:set>
                                    <p:animEffect transition="in" filter="fade">
                                      <p:cBhvr>
                                        <p:cTn id="329" dur="500"/>
                                        <p:tgtEl>
                                          <p:spTgt spid="119"/>
                                        </p:tgtEl>
                                      </p:cBhvr>
                                    </p:animEffect>
                                  </p:childTnLst>
                                </p:cTn>
                              </p:par>
                              <p:par>
                                <p:cTn id="330" presetID="10" presetClass="entr" presetSubtype="0" fill="hold" grpId="0" nodeType="withEffect">
                                  <p:stCondLst>
                                    <p:cond delay="0"/>
                                  </p:stCondLst>
                                  <p:childTnLst>
                                    <p:set>
                                      <p:cBhvr>
                                        <p:cTn id="331" dur="1" fill="hold">
                                          <p:stCondLst>
                                            <p:cond delay="0"/>
                                          </p:stCondLst>
                                        </p:cTn>
                                        <p:tgtEl>
                                          <p:spTgt spid="87"/>
                                        </p:tgtEl>
                                        <p:attrNameLst>
                                          <p:attrName>style.visibility</p:attrName>
                                        </p:attrNameLst>
                                      </p:cBhvr>
                                      <p:to>
                                        <p:strVal val="visible"/>
                                      </p:to>
                                    </p:set>
                                    <p:animEffect transition="in" filter="fade">
                                      <p:cBhvr>
                                        <p:cTn id="33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16"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8" grpId="1"/>
      <p:bldP spid="29" grpId="0"/>
      <p:bldP spid="29" grpId="1"/>
      <p:bldP spid="31" grpId="0"/>
      <p:bldP spid="31" grpId="1"/>
      <p:bldP spid="32" grpId="0"/>
      <p:bldP spid="32" grpId="1"/>
      <p:bldP spid="38" grpId="0" animBg="1"/>
      <p:bldP spid="39" grpId="0" animBg="1"/>
      <p:bldP spid="40" grpId="0"/>
      <p:bldP spid="41" grpId="0"/>
      <p:bldP spid="42" grpId="0"/>
      <p:bldP spid="43" grpId="0"/>
      <p:bldP spid="44" grpId="0"/>
      <p:bldP spid="45" grpId="0"/>
      <p:bldP spid="46" grpId="0"/>
      <p:bldP spid="47" grpId="0"/>
      <p:bldP spid="48" grpId="0"/>
      <p:bldP spid="49" grpId="0"/>
      <p:bldP spid="50" grpId="0" animBg="1"/>
      <p:bldP spid="51" grpId="0" animBg="1"/>
      <p:bldP spid="52" grpId="0"/>
      <p:bldP spid="53" grpId="0" animBg="1"/>
      <p:bldP spid="54" grpId="0" animBg="1"/>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8" grpId="0"/>
      <p:bldP spid="69" grpId="0"/>
      <p:bldP spid="71" grpId="0"/>
      <p:bldP spid="90" grpId="0"/>
      <p:bldP spid="91" grpId="0"/>
      <p:bldP spid="86" grpId="0"/>
      <p:bldP spid="87" grpId="0"/>
      <p:bldP spid="95" grpId="0" animBg="1"/>
      <p:bldP spid="96" grpId="0" animBg="1"/>
      <p:bldP spid="97" grpId="0"/>
      <p:bldP spid="98" grpId="0"/>
      <p:bldP spid="99" grpId="0"/>
      <p:bldP spid="100" grpId="0"/>
      <p:bldP spid="102" grpId="0"/>
      <p:bldP spid="104" grpId="0"/>
      <p:bldP spid="111" grpId="0"/>
      <p:bldP spid="112" grpId="0"/>
      <p:bldP spid="113" grpId="0"/>
      <p:bldP spid="114" grpId="0"/>
      <p:bldP spid="115" grpId="0" animBg="1"/>
      <p:bldP spid="116" grpId="0" animBg="1"/>
      <p:bldP spid="117" grpId="0"/>
      <p:bldP spid="118" grpId="0"/>
      <p:bldP spid="120" grpId="0"/>
      <p:bldP spid="121" grpId="0" animBg="1"/>
      <p:bldP spid="122" grpId="0" animBg="1"/>
      <p:bldP spid="123" grpId="0"/>
      <p:bldP spid="124" grpId="0"/>
      <p:bldP spid="125" grpId="0"/>
      <p:bldP spid="126" grpId="0"/>
      <p:bldP spid="127" grpId="0"/>
      <p:bldP spid="128" grpId="0"/>
      <p:bldP spid="129" grpId="0"/>
      <p:bldP spid="130" grpId="0"/>
      <p:bldP spid="131" grpId="0"/>
      <p:bldP spid="132" grpId="0"/>
      <p:bldP spid="133" grpId="0" animBg="1"/>
      <p:bldP spid="1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64A1-38DA-4383-0310-8EA96F381FB5}"/>
              </a:ext>
            </a:extLst>
          </p:cNvPr>
          <p:cNvSpPr>
            <a:spLocks noGrp="1"/>
          </p:cNvSpPr>
          <p:nvPr>
            <p:ph type="title"/>
          </p:nvPr>
        </p:nvSpPr>
        <p:spPr/>
        <p:txBody>
          <a:bodyPr/>
          <a:lstStyle/>
          <a:p>
            <a:r>
              <a:rPr lang="en-GB" dirty="0">
                <a:latin typeface="Century Gothic" panose="020B0502020202020204" pitchFamily="34" charset="0"/>
              </a:rPr>
              <a:t>Ionic Bonding</a:t>
            </a:r>
          </a:p>
        </p:txBody>
      </p:sp>
      <p:sp>
        <p:nvSpPr>
          <p:cNvPr id="4" name="Oval 3">
            <a:extLst>
              <a:ext uri="{FF2B5EF4-FFF2-40B4-BE49-F238E27FC236}">
                <a16:creationId xmlns:a16="http://schemas.microsoft.com/office/drawing/2014/main" id="{70B036FA-E44A-8807-F177-09A3FC32BACF}"/>
              </a:ext>
            </a:extLst>
          </p:cNvPr>
          <p:cNvSpPr/>
          <p:nvPr/>
        </p:nvSpPr>
        <p:spPr>
          <a:xfrm>
            <a:off x="778979" y="1206637"/>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CD2737D-CEB8-EF14-96FD-18E2B4AA8173}"/>
              </a:ext>
            </a:extLst>
          </p:cNvPr>
          <p:cNvSpPr/>
          <p:nvPr/>
        </p:nvSpPr>
        <p:spPr>
          <a:xfrm>
            <a:off x="1034207" y="1463608"/>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CC66D8-8E8F-8DE1-D628-6EC03F7BCCED}"/>
              </a:ext>
            </a:extLst>
          </p:cNvPr>
          <p:cNvSpPr txBox="1"/>
          <p:nvPr/>
        </p:nvSpPr>
        <p:spPr>
          <a:xfrm>
            <a:off x="1369300" y="1000745"/>
            <a:ext cx="365806" cy="400110"/>
          </a:xfrm>
          <a:prstGeom prst="rect">
            <a:avLst/>
          </a:prstGeom>
          <a:noFill/>
        </p:spPr>
        <p:txBody>
          <a:bodyPr wrap="none" rtlCol="0">
            <a:spAutoFit/>
          </a:bodyPr>
          <a:lstStyle/>
          <a:p>
            <a:r>
              <a:rPr lang="en-GB" sz="2000" b="1" dirty="0">
                <a:solidFill>
                  <a:srgbClr val="7030A0"/>
                </a:solidFill>
              </a:rPr>
              <a:t>×</a:t>
            </a:r>
          </a:p>
        </p:txBody>
      </p:sp>
      <p:sp>
        <p:nvSpPr>
          <p:cNvPr id="7" name="TextBox 6">
            <a:extLst>
              <a:ext uri="{FF2B5EF4-FFF2-40B4-BE49-F238E27FC236}">
                <a16:creationId xmlns:a16="http://schemas.microsoft.com/office/drawing/2014/main" id="{AA7A96B7-8380-43FF-EF5C-01B8F0D630E7}"/>
              </a:ext>
            </a:extLst>
          </p:cNvPr>
          <p:cNvSpPr txBox="1"/>
          <p:nvPr/>
        </p:nvSpPr>
        <p:spPr>
          <a:xfrm>
            <a:off x="1370647" y="1261153"/>
            <a:ext cx="365806" cy="400110"/>
          </a:xfrm>
          <a:prstGeom prst="rect">
            <a:avLst/>
          </a:prstGeom>
          <a:noFill/>
        </p:spPr>
        <p:txBody>
          <a:bodyPr wrap="none" rtlCol="0">
            <a:spAutoFit/>
          </a:bodyPr>
          <a:lstStyle/>
          <a:p>
            <a:r>
              <a:rPr lang="en-GB" sz="2000" b="1" dirty="0">
                <a:solidFill>
                  <a:srgbClr val="7030A0"/>
                </a:solidFill>
              </a:rPr>
              <a:t>×</a:t>
            </a:r>
          </a:p>
        </p:txBody>
      </p:sp>
      <p:sp>
        <p:nvSpPr>
          <p:cNvPr id="8" name="TextBox 7">
            <a:extLst>
              <a:ext uri="{FF2B5EF4-FFF2-40B4-BE49-F238E27FC236}">
                <a16:creationId xmlns:a16="http://schemas.microsoft.com/office/drawing/2014/main" id="{E6C9254A-AD86-3ED0-346A-815A06BDBF64}"/>
              </a:ext>
            </a:extLst>
          </p:cNvPr>
          <p:cNvSpPr txBox="1"/>
          <p:nvPr/>
        </p:nvSpPr>
        <p:spPr>
          <a:xfrm>
            <a:off x="1372833" y="2222775"/>
            <a:ext cx="365806" cy="400110"/>
          </a:xfrm>
          <a:prstGeom prst="rect">
            <a:avLst/>
          </a:prstGeom>
          <a:noFill/>
        </p:spPr>
        <p:txBody>
          <a:bodyPr wrap="none" rtlCol="0">
            <a:spAutoFit/>
          </a:bodyPr>
          <a:lstStyle/>
          <a:p>
            <a:r>
              <a:rPr lang="en-GB" sz="2000" b="1" dirty="0">
                <a:solidFill>
                  <a:srgbClr val="7030A0"/>
                </a:solidFill>
              </a:rPr>
              <a:t>×</a:t>
            </a:r>
          </a:p>
        </p:txBody>
      </p:sp>
      <p:sp>
        <p:nvSpPr>
          <p:cNvPr id="9" name="TextBox 8">
            <a:extLst>
              <a:ext uri="{FF2B5EF4-FFF2-40B4-BE49-F238E27FC236}">
                <a16:creationId xmlns:a16="http://schemas.microsoft.com/office/drawing/2014/main" id="{F1921E3E-D624-1407-5B56-1E4521532289}"/>
              </a:ext>
            </a:extLst>
          </p:cNvPr>
          <p:cNvSpPr txBox="1"/>
          <p:nvPr/>
        </p:nvSpPr>
        <p:spPr>
          <a:xfrm>
            <a:off x="1376126" y="2482402"/>
            <a:ext cx="365806" cy="400110"/>
          </a:xfrm>
          <a:prstGeom prst="rect">
            <a:avLst/>
          </a:prstGeom>
          <a:noFill/>
        </p:spPr>
        <p:txBody>
          <a:bodyPr wrap="none" rtlCol="0">
            <a:spAutoFit/>
          </a:bodyPr>
          <a:lstStyle/>
          <a:p>
            <a:r>
              <a:rPr lang="en-GB" sz="2000" b="1" dirty="0">
                <a:solidFill>
                  <a:srgbClr val="7030A0"/>
                </a:solidFill>
              </a:rPr>
              <a:t>×</a:t>
            </a:r>
          </a:p>
        </p:txBody>
      </p:sp>
      <p:sp>
        <p:nvSpPr>
          <p:cNvPr id="10" name="TextBox 9">
            <a:extLst>
              <a:ext uri="{FF2B5EF4-FFF2-40B4-BE49-F238E27FC236}">
                <a16:creationId xmlns:a16="http://schemas.microsoft.com/office/drawing/2014/main" id="{5BB873EF-C738-4B1C-5B26-99A1E8D8E97B}"/>
              </a:ext>
            </a:extLst>
          </p:cNvPr>
          <p:cNvSpPr txBox="1"/>
          <p:nvPr/>
        </p:nvSpPr>
        <p:spPr>
          <a:xfrm>
            <a:off x="615145" y="1751678"/>
            <a:ext cx="365806" cy="400110"/>
          </a:xfrm>
          <a:prstGeom prst="rect">
            <a:avLst/>
          </a:prstGeom>
          <a:noFill/>
        </p:spPr>
        <p:txBody>
          <a:bodyPr wrap="none" rtlCol="0">
            <a:spAutoFit/>
          </a:bodyPr>
          <a:lstStyle/>
          <a:p>
            <a:r>
              <a:rPr lang="en-GB" sz="2000" b="1" dirty="0">
                <a:solidFill>
                  <a:srgbClr val="7030A0"/>
                </a:solidFill>
              </a:rPr>
              <a:t>×</a:t>
            </a:r>
          </a:p>
        </p:txBody>
      </p:sp>
      <p:sp>
        <p:nvSpPr>
          <p:cNvPr id="11" name="TextBox 10">
            <a:extLst>
              <a:ext uri="{FF2B5EF4-FFF2-40B4-BE49-F238E27FC236}">
                <a16:creationId xmlns:a16="http://schemas.microsoft.com/office/drawing/2014/main" id="{A6F73807-B7A2-538C-1592-B60F5A8A7B5B}"/>
              </a:ext>
            </a:extLst>
          </p:cNvPr>
          <p:cNvSpPr txBox="1"/>
          <p:nvPr/>
        </p:nvSpPr>
        <p:spPr>
          <a:xfrm>
            <a:off x="2139986" y="1738683"/>
            <a:ext cx="365806" cy="400110"/>
          </a:xfrm>
          <a:prstGeom prst="rect">
            <a:avLst/>
          </a:prstGeom>
          <a:noFill/>
        </p:spPr>
        <p:txBody>
          <a:bodyPr wrap="none" rtlCol="0">
            <a:spAutoFit/>
          </a:bodyPr>
          <a:lstStyle/>
          <a:p>
            <a:r>
              <a:rPr lang="en-GB" sz="2000" b="1" dirty="0">
                <a:solidFill>
                  <a:srgbClr val="7030A0"/>
                </a:solidFill>
              </a:rPr>
              <a:t>×</a:t>
            </a:r>
          </a:p>
        </p:txBody>
      </p:sp>
      <p:sp>
        <p:nvSpPr>
          <p:cNvPr id="12" name="TextBox 11">
            <a:extLst>
              <a:ext uri="{FF2B5EF4-FFF2-40B4-BE49-F238E27FC236}">
                <a16:creationId xmlns:a16="http://schemas.microsoft.com/office/drawing/2014/main" id="{FDD5CCC2-183C-5BA9-EB40-BDE11A6C35F9}"/>
              </a:ext>
            </a:extLst>
          </p:cNvPr>
          <p:cNvSpPr txBox="1"/>
          <p:nvPr/>
        </p:nvSpPr>
        <p:spPr>
          <a:xfrm>
            <a:off x="785378" y="1243050"/>
            <a:ext cx="365806" cy="400110"/>
          </a:xfrm>
          <a:prstGeom prst="rect">
            <a:avLst/>
          </a:prstGeom>
          <a:noFill/>
        </p:spPr>
        <p:txBody>
          <a:bodyPr wrap="none" rtlCol="0">
            <a:spAutoFit/>
          </a:bodyPr>
          <a:lstStyle/>
          <a:p>
            <a:r>
              <a:rPr lang="en-GB" sz="2000" b="1" dirty="0">
                <a:solidFill>
                  <a:srgbClr val="7030A0"/>
                </a:solidFill>
              </a:rPr>
              <a:t>×</a:t>
            </a:r>
          </a:p>
        </p:txBody>
      </p:sp>
      <p:sp>
        <p:nvSpPr>
          <p:cNvPr id="13" name="TextBox 12">
            <a:extLst>
              <a:ext uri="{FF2B5EF4-FFF2-40B4-BE49-F238E27FC236}">
                <a16:creationId xmlns:a16="http://schemas.microsoft.com/office/drawing/2014/main" id="{F3AA784C-0987-1C2A-3869-CFB47C002B1B}"/>
              </a:ext>
            </a:extLst>
          </p:cNvPr>
          <p:cNvSpPr txBox="1"/>
          <p:nvPr/>
        </p:nvSpPr>
        <p:spPr>
          <a:xfrm>
            <a:off x="1946714" y="1221009"/>
            <a:ext cx="365806" cy="400110"/>
          </a:xfrm>
          <a:prstGeom prst="rect">
            <a:avLst/>
          </a:prstGeom>
          <a:noFill/>
        </p:spPr>
        <p:txBody>
          <a:bodyPr wrap="none" rtlCol="0">
            <a:spAutoFit/>
          </a:bodyPr>
          <a:lstStyle/>
          <a:p>
            <a:r>
              <a:rPr lang="en-GB" sz="2000" b="1" dirty="0">
                <a:solidFill>
                  <a:srgbClr val="7030A0"/>
                </a:solidFill>
              </a:rPr>
              <a:t>×</a:t>
            </a:r>
          </a:p>
        </p:txBody>
      </p:sp>
      <p:sp>
        <p:nvSpPr>
          <p:cNvPr id="14" name="TextBox 13">
            <a:extLst>
              <a:ext uri="{FF2B5EF4-FFF2-40B4-BE49-F238E27FC236}">
                <a16:creationId xmlns:a16="http://schemas.microsoft.com/office/drawing/2014/main" id="{56D781A1-A087-96E4-D713-9D375EECEF6A}"/>
              </a:ext>
            </a:extLst>
          </p:cNvPr>
          <p:cNvSpPr txBox="1"/>
          <p:nvPr/>
        </p:nvSpPr>
        <p:spPr>
          <a:xfrm>
            <a:off x="808378" y="2245488"/>
            <a:ext cx="365806" cy="400110"/>
          </a:xfrm>
          <a:prstGeom prst="rect">
            <a:avLst/>
          </a:prstGeom>
          <a:noFill/>
        </p:spPr>
        <p:txBody>
          <a:bodyPr wrap="none" rtlCol="0">
            <a:spAutoFit/>
          </a:bodyPr>
          <a:lstStyle/>
          <a:p>
            <a:r>
              <a:rPr lang="en-GB" sz="2000" b="1" dirty="0">
                <a:solidFill>
                  <a:srgbClr val="7030A0"/>
                </a:solidFill>
              </a:rPr>
              <a:t>×</a:t>
            </a:r>
          </a:p>
        </p:txBody>
      </p:sp>
      <p:sp>
        <p:nvSpPr>
          <p:cNvPr id="15" name="TextBox 14">
            <a:extLst>
              <a:ext uri="{FF2B5EF4-FFF2-40B4-BE49-F238E27FC236}">
                <a16:creationId xmlns:a16="http://schemas.microsoft.com/office/drawing/2014/main" id="{8F531DDF-C87E-8918-5D3B-0963933D4BC2}"/>
              </a:ext>
            </a:extLst>
          </p:cNvPr>
          <p:cNvSpPr txBox="1"/>
          <p:nvPr/>
        </p:nvSpPr>
        <p:spPr>
          <a:xfrm>
            <a:off x="1929552" y="2235125"/>
            <a:ext cx="365806" cy="400110"/>
          </a:xfrm>
          <a:prstGeom prst="rect">
            <a:avLst/>
          </a:prstGeom>
          <a:noFill/>
        </p:spPr>
        <p:txBody>
          <a:bodyPr wrap="none" rtlCol="0">
            <a:spAutoFit/>
          </a:bodyPr>
          <a:lstStyle/>
          <a:p>
            <a:r>
              <a:rPr lang="en-GB" sz="2000" b="1" dirty="0">
                <a:solidFill>
                  <a:srgbClr val="7030A0"/>
                </a:solidFill>
              </a:rPr>
              <a:t>×</a:t>
            </a:r>
          </a:p>
        </p:txBody>
      </p:sp>
      <p:sp>
        <p:nvSpPr>
          <p:cNvPr id="16" name="Oval 15">
            <a:extLst>
              <a:ext uri="{FF2B5EF4-FFF2-40B4-BE49-F238E27FC236}">
                <a16:creationId xmlns:a16="http://schemas.microsoft.com/office/drawing/2014/main" id="{B69D8776-1499-409B-C4FA-7AB9B735D166}"/>
              </a:ext>
            </a:extLst>
          </p:cNvPr>
          <p:cNvSpPr/>
          <p:nvPr/>
        </p:nvSpPr>
        <p:spPr>
          <a:xfrm>
            <a:off x="540000" y="942351"/>
            <a:ext cx="2000633" cy="1980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427883-A651-68C2-85A9-561B02588AEE}"/>
              </a:ext>
            </a:extLst>
          </p:cNvPr>
          <p:cNvSpPr txBox="1"/>
          <p:nvPr/>
        </p:nvSpPr>
        <p:spPr>
          <a:xfrm>
            <a:off x="1367953" y="742144"/>
            <a:ext cx="365806" cy="400110"/>
          </a:xfrm>
          <a:prstGeom prst="rect">
            <a:avLst/>
          </a:prstGeom>
          <a:noFill/>
        </p:spPr>
        <p:txBody>
          <a:bodyPr wrap="none" rtlCol="0">
            <a:spAutoFit/>
          </a:bodyPr>
          <a:lstStyle/>
          <a:p>
            <a:r>
              <a:rPr lang="en-GB" sz="2000" b="1" dirty="0">
                <a:solidFill>
                  <a:srgbClr val="7030A0"/>
                </a:solidFill>
              </a:rPr>
              <a:t>×</a:t>
            </a:r>
          </a:p>
        </p:txBody>
      </p:sp>
      <p:sp>
        <p:nvSpPr>
          <p:cNvPr id="18" name="Oval 17">
            <a:extLst>
              <a:ext uri="{FF2B5EF4-FFF2-40B4-BE49-F238E27FC236}">
                <a16:creationId xmlns:a16="http://schemas.microsoft.com/office/drawing/2014/main" id="{32DC092D-7A4A-D095-E57F-77242D164837}"/>
              </a:ext>
            </a:extLst>
          </p:cNvPr>
          <p:cNvSpPr/>
          <p:nvPr/>
        </p:nvSpPr>
        <p:spPr>
          <a:xfrm>
            <a:off x="3765066" y="1172178"/>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F5F3ED-24E5-E5CB-E2E5-458CEEA800EC}"/>
              </a:ext>
            </a:extLst>
          </p:cNvPr>
          <p:cNvSpPr/>
          <p:nvPr/>
        </p:nvSpPr>
        <p:spPr>
          <a:xfrm>
            <a:off x="4020294" y="1429149"/>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B594D4-1693-9964-1670-CA7BA52DA0D2}"/>
              </a:ext>
            </a:extLst>
          </p:cNvPr>
          <p:cNvSpPr/>
          <p:nvPr/>
        </p:nvSpPr>
        <p:spPr>
          <a:xfrm>
            <a:off x="4492055" y="140225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1A64BAE-F4C8-643C-A7CC-F81C245DB650}"/>
              </a:ext>
            </a:extLst>
          </p:cNvPr>
          <p:cNvSpPr/>
          <p:nvPr/>
        </p:nvSpPr>
        <p:spPr>
          <a:xfrm>
            <a:off x="4523432" y="236147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81FF1FE-01B2-B14E-123A-D55AD760BE9F}"/>
              </a:ext>
            </a:extLst>
          </p:cNvPr>
          <p:cNvSpPr/>
          <p:nvPr/>
        </p:nvSpPr>
        <p:spPr>
          <a:xfrm>
            <a:off x="4514468" y="260800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D9B091-4DEB-0DD1-DC55-30F687E7B4FD}"/>
              </a:ext>
            </a:extLst>
          </p:cNvPr>
          <p:cNvSpPr/>
          <p:nvPr/>
        </p:nvSpPr>
        <p:spPr>
          <a:xfrm>
            <a:off x="4487574" y="114228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ACBB4D1-A0B3-A64D-49BF-58962EB1A5D1}"/>
              </a:ext>
            </a:extLst>
          </p:cNvPr>
          <p:cNvSpPr/>
          <p:nvPr/>
        </p:nvSpPr>
        <p:spPr>
          <a:xfrm>
            <a:off x="5267500" y="186841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745FDE6-9E56-C700-8FD8-88B8518D1225}"/>
              </a:ext>
            </a:extLst>
          </p:cNvPr>
          <p:cNvSpPr/>
          <p:nvPr/>
        </p:nvSpPr>
        <p:spPr>
          <a:xfrm>
            <a:off x="3739024" y="189979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1EB8360-1D56-B335-D6B3-DB48F3ED6ADB}"/>
              </a:ext>
            </a:extLst>
          </p:cNvPr>
          <p:cNvSpPr/>
          <p:nvPr/>
        </p:nvSpPr>
        <p:spPr>
          <a:xfrm>
            <a:off x="5029937" y="133502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48AD4B5-2015-9898-DF7B-AFFF84C15A50}"/>
              </a:ext>
            </a:extLst>
          </p:cNvPr>
          <p:cNvSpPr/>
          <p:nvPr/>
        </p:nvSpPr>
        <p:spPr>
          <a:xfrm>
            <a:off x="5056831" y="238388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B898518F-0A5B-5894-E638-5A6BFDE4769F}"/>
              </a:ext>
            </a:extLst>
          </p:cNvPr>
          <p:cNvSpPr txBox="1"/>
          <p:nvPr/>
        </p:nvSpPr>
        <p:spPr>
          <a:xfrm>
            <a:off x="3738296" y="3188652"/>
            <a:ext cx="1617751" cy="646331"/>
          </a:xfrm>
          <a:prstGeom prst="rect">
            <a:avLst/>
          </a:prstGeom>
          <a:noFill/>
        </p:spPr>
        <p:txBody>
          <a:bodyPr wrap="none" rtlCol="0">
            <a:spAutoFit/>
          </a:bodyPr>
          <a:lstStyle/>
          <a:p>
            <a:pPr algn="ctr"/>
            <a:r>
              <a:rPr lang="en-GB" b="1" dirty="0">
                <a:latin typeface="Century Gothic" panose="020B0502020202020204" pitchFamily="34" charset="0"/>
              </a:rPr>
              <a:t>Non-metal: F</a:t>
            </a:r>
          </a:p>
          <a:p>
            <a:pPr algn="ctr"/>
            <a:r>
              <a:rPr lang="en-GB" b="1" dirty="0">
                <a:latin typeface="Century Gothic" panose="020B0502020202020204" pitchFamily="34" charset="0"/>
              </a:rPr>
              <a:t>2,7</a:t>
            </a:r>
          </a:p>
        </p:txBody>
      </p:sp>
      <p:sp>
        <p:nvSpPr>
          <p:cNvPr id="31" name="TextBox 30">
            <a:extLst>
              <a:ext uri="{FF2B5EF4-FFF2-40B4-BE49-F238E27FC236}">
                <a16:creationId xmlns:a16="http://schemas.microsoft.com/office/drawing/2014/main" id="{83D6307F-BB2C-9FED-BBA6-5F8469C8DE55}"/>
              </a:ext>
            </a:extLst>
          </p:cNvPr>
          <p:cNvSpPr txBox="1"/>
          <p:nvPr/>
        </p:nvSpPr>
        <p:spPr>
          <a:xfrm>
            <a:off x="313740" y="3886157"/>
            <a:ext cx="2720667"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entury Gothic" panose="020B0502020202020204" pitchFamily="34" charset="0"/>
              </a:rPr>
              <a:t>Needs to </a:t>
            </a:r>
            <a:r>
              <a:rPr lang="en-GB" b="1" dirty="0">
                <a:latin typeface="Century Gothic" panose="020B0502020202020204" pitchFamily="34" charset="0"/>
              </a:rPr>
              <a:t>lose 2 electrons </a:t>
            </a:r>
            <a:r>
              <a:rPr lang="en-GB" dirty="0">
                <a:latin typeface="Century Gothic" panose="020B0502020202020204" pitchFamily="34" charset="0"/>
              </a:rPr>
              <a:t>for a stable electronic arrangement</a:t>
            </a:r>
          </a:p>
        </p:txBody>
      </p:sp>
      <p:sp>
        <p:nvSpPr>
          <p:cNvPr id="32" name="TextBox 31">
            <a:extLst>
              <a:ext uri="{FF2B5EF4-FFF2-40B4-BE49-F238E27FC236}">
                <a16:creationId xmlns:a16="http://schemas.microsoft.com/office/drawing/2014/main" id="{DDE8104E-3F91-AC33-1EB4-5AE662E254D7}"/>
              </a:ext>
            </a:extLst>
          </p:cNvPr>
          <p:cNvSpPr txBox="1"/>
          <p:nvPr/>
        </p:nvSpPr>
        <p:spPr>
          <a:xfrm>
            <a:off x="3132607" y="3853954"/>
            <a:ext cx="2720667"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entury Gothic" panose="020B0502020202020204" pitchFamily="34" charset="0"/>
              </a:rPr>
              <a:t>Needs to </a:t>
            </a:r>
            <a:r>
              <a:rPr lang="en-GB" b="1" dirty="0">
                <a:latin typeface="Century Gothic" panose="020B0502020202020204" pitchFamily="34" charset="0"/>
              </a:rPr>
              <a:t>gain 1 electron</a:t>
            </a:r>
            <a:r>
              <a:rPr lang="en-GB" dirty="0">
                <a:latin typeface="Century Gothic" panose="020B0502020202020204" pitchFamily="34" charset="0"/>
              </a:rPr>
              <a:t> for a stable electronic arrangement</a:t>
            </a:r>
          </a:p>
        </p:txBody>
      </p:sp>
      <p:cxnSp>
        <p:nvCxnSpPr>
          <p:cNvPr id="35" name="Curved Connector 34">
            <a:extLst>
              <a:ext uri="{FF2B5EF4-FFF2-40B4-BE49-F238E27FC236}">
                <a16:creationId xmlns:a16="http://schemas.microsoft.com/office/drawing/2014/main" id="{3B644325-B1EF-B779-AFDE-CA316FA96BA8}"/>
              </a:ext>
            </a:extLst>
          </p:cNvPr>
          <p:cNvCxnSpPr>
            <a:cxnSpLocks/>
          </p:cNvCxnSpPr>
          <p:nvPr/>
        </p:nvCxnSpPr>
        <p:spPr>
          <a:xfrm>
            <a:off x="1613086" y="844817"/>
            <a:ext cx="2291326" cy="528961"/>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18E9D8-BDE2-DACC-BB85-8D957C5BE449}"/>
              </a:ext>
            </a:extLst>
          </p:cNvPr>
          <p:cNvCxnSpPr>
            <a:cxnSpLocks/>
          </p:cNvCxnSpPr>
          <p:nvPr/>
        </p:nvCxnSpPr>
        <p:spPr>
          <a:xfrm flipV="1">
            <a:off x="5686909" y="1864791"/>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FBB22DE-C134-7243-7B95-4EE8581B4832}"/>
              </a:ext>
            </a:extLst>
          </p:cNvPr>
          <p:cNvSpPr/>
          <p:nvPr/>
        </p:nvSpPr>
        <p:spPr>
          <a:xfrm>
            <a:off x="6816327" y="1204005"/>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47F33C1-DEC9-C7E8-01A1-7F93B670D21B}"/>
              </a:ext>
            </a:extLst>
          </p:cNvPr>
          <p:cNvSpPr/>
          <p:nvPr/>
        </p:nvSpPr>
        <p:spPr>
          <a:xfrm>
            <a:off x="7071555" y="1460976"/>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D0DED98-75E5-5557-252D-683C0DE98A58}"/>
              </a:ext>
            </a:extLst>
          </p:cNvPr>
          <p:cNvSpPr txBox="1"/>
          <p:nvPr/>
        </p:nvSpPr>
        <p:spPr>
          <a:xfrm>
            <a:off x="7406648" y="998113"/>
            <a:ext cx="365806" cy="400110"/>
          </a:xfrm>
          <a:prstGeom prst="rect">
            <a:avLst/>
          </a:prstGeom>
          <a:noFill/>
        </p:spPr>
        <p:txBody>
          <a:bodyPr wrap="none" rtlCol="0">
            <a:spAutoFit/>
          </a:bodyPr>
          <a:lstStyle/>
          <a:p>
            <a:r>
              <a:rPr lang="en-GB" sz="2000" b="1" dirty="0">
                <a:solidFill>
                  <a:srgbClr val="7030A0"/>
                </a:solidFill>
              </a:rPr>
              <a:t>×</a:t>
            </a:r>
          </a:p>
        </p:txBody>
      </p:sp>
      <p:sp>
        <p:nvSpPr>
          <p:cNvPr id="41" name="TextBox 40">
            <a:extLst>
              <a:ext uri="{FF2B5EF4-FFF2-40B4-BE49-F238E27FC236}">
                <a16:creationId xmlns:a16="http://schemas.microsoft.com/office/drawing/2014/main" id="{7C32EB93-E6FB-3B0B-3891-1888DA97BE60}"/>
              </a:ext>
            </a:extLst>
          </p:cNvPr>
          <p:cNvSpPr txBox="1"/>
          <p:nvPr/>
        </p:nvSpPr>
        <p:spPr>
          <a:xfrm>
            <a:off x="7407995" y="1258521"/>
            <a:ext cx="365806" cy="400110"/>
          </a:xfrm>
          <a:prstGeom prst="rect">
            <a:avLst/>
          </a:prstGeom>
          <a:noFill/>
        </p:spPr>
        <p:txBody>
          <a:bodyPr wrap="none" rtlCol="0">
            <a:spAutoFit/>
          </a:bodyPr>
          <a:lstStyle/>
          <a:p>
            <a:r>
              <a:rPr lang="en-GB" sz="2000" b="1" dirty="0">
                <a:solidFill>
                  <a:srgbClr val="7030A0"/>
                </a:solidFill>
              </a:rPr>
              <a:t>×</a:t>
            </a:r>
          </a:p>
        </p:txBody>
      </p:sp>
      <p:sp>
        <p:nvSpPr>
          <p:cNvPr id="42" name="TextBox 41">
            <a:extLst>
              <a:ext uri="{FF2B5EF4-FFF2-40B4-BE49-F238E27FC236}">
                <a16:creationId xmlns:a16="http://schemas.microsoft.com/office/drawing/2014/main" id="{E5764095-46D8-9068-D9FE-449DE21F5ACB}"/>
              </a:ext>
            </a:extLst>
          </p:cNvPr>
          <p:cNvSpPr txBox="1"/>
          <p:nvPr/>
        </p:nvSpPr>
        <p:spPr>
          <a:xfrm>
            <a:off x="7410181" y="2220143"/>
            <a:ext cx="365806" cy="400110"/>
          </a:xfrm>
          <a:prstGeom prst="rect">
            <a:avLst/>
          </a:prstGeom>
          <a:noFill/>
        </p:spPr>
        <p:txBody>
          <a:bodyPr wrap="none" rtlCol="0">
            <a:spAutoFit/>
          </a:bodyPr>
          <a:lstStyle/>
          <a:p>
            <a:r>
              <a:rPr lang="en-GB" sz="2000" b="1" dirty="0">
                <a:solidFill>
                  <a:srgbClr val="7030A0"/>
                </a:solidFill>
              </a:rPr>
              <a:t>×</a:t>
            </a:r>
          </a:p>
        </p:txBody>
      </p:sp>
      <p:sp>
        <p:nvSpPr>
          <p:cNvPr id="43" name="TextBox 42">
            <a:extLst>
              <a:ext uri="{FF2B5EF4-FFF2-40B4-BE49-F238E27FC236}">
                <a16:creationId xmlns:a16="http://schemas.microsoft.com/office/drawing/2014/main" id="{E4D7C3D4-97FE-1654-D044-6DC714A80B61}"/>
              </a:ext>
            </a:extLst>
          </p:cNvPr>
          <p:cNvSpPr txBox="1"/>
          <p:nvPr/>
        </p:nvSpPr>
        <p:spPr>
          <a:xfrm>
            <a:off x="7413474" y="2479770"/>
            <a:ext cx="365806" cy="400110"/>
          </a:xfrm>
          <a:prstGeom prst="rect">
            <a:avLst/>
          </a:prstGeom>
          <a:noFill/>
        </p:spPr>
        <p:txBody>
          <a:bodyPr wrap="none" rtlCol="0">
            <a:spAutoFit/>
          </a:bodyPr>
          <a:lstStyle/>
          <a:p>
            <a:r>
              <a:rPr lang="en-GB" sz="2000" b="1" dirty="0">
                <a:solidFill>
                  <a:srgbClr val="7030A0"/>
                </a:solidFill>
              </a:rPr>
              <a:t>×</a:t>
            </a:r>
          </a:p>
        </p:txBody>
      </p:sp>
      <p:sp>
        <p:nvSpPr>
          <p:cNvPr id="44" name="TextBox 43">
            <a:extLst>
              <a:ext uri="{FF2B5EF4-FFF2-40B4-BE49-F238E27FC236}">
                <a16:creationId xmlns:a16="http://schemas.microsoft.com/office/drawing/2014/main" id="{18DD50D4-07F9-C904-F713-A8906915D298}"/>
              </a:ext>
            </a:extLst>
          </p:cNvPr>
          <p:cNvSpPr txBox="1"/>
          <p:nvPr/>
        </p:nvSpPr>
        <p:spPr>
          <a:xfrm>
            <a:off x="6652493" y="1749046"/>
            <a:ext cx="365806" cy="400110"/>
          </a:xfrm>
          <a:prstGeom prst="rect">
            <a:avLst/>
          </a:prstGeom>
          <a:noFill/>
        </p:spPr>
        <p:txBody>
          <a:bodyPr wrap="none" rtlCol="0">
            <a:spAutoFit/>
          </a:bodyPr>
          <a:lstStyle/>
          <a:p>
            <a:r>
              <a:rPr lang="en-GB" sz="2000" b="1" dirty="0">
                <a:solidFill>
                  <a:srgbClr val="7030A0"/>
                </a:solidFill>
              </a:rPr>
              <a:t>×</a:t>
            </a:r>
          </a:p>
        </p:txBody>
      </p:sp>
      <p:sp>
        <p:nvSpPr>
          <p:cNvPr id="45" name="TextBox 44">
            <a:extLst>
              <a:ext uri="{FF2B5EF4-FFF2-40B4-BE49-F238E27FC236}">
                <a16:creationId xmlns:a16="http://schemas.microsoft.com/office/drawing/2014/main" id="{88DDA477-DCC3-FBDA-77E2-F7D368CF765D}"/>
              </a:ext>
            </a:extLst>
          </p:cNvPr>
          <p:cNvSpPr txBox="1"/>
          <p:nvPr/>
        </p:nvSpPr>
        <p:spPr>
          <a:xfrm>
            <a:off x="8177334" y="1736051"/>
            <a:ext cx="365806" cy="400110"/>
          </a:xfrm>
          <a:prstGeom prst="rect">
            <a:avLst/>
          </a:prstGeom>
          <a:noFill/>
        </p:spPr>
        <p:txBody>
          <a:bodyPr wrap="none" rtlCol="0">
            <a:spAutoFit/>
          </a:bodyPr>
          <a:lstStyle/>
          <a:p>
            <a:r>
              <a:rPr lang="en-GB" sz="2000" b="1" dirty="0">
                <a:solidFill>
                  <a:srgbClr val="7030A0"/>
                </a:solidFill>
              </a:rPr>
              <a:t>×</a:t>
            </a:r>
          </a:p>
        </p:txBody>
      </p:sp>
      <p:sp>
        <p:nvSpPr>
          <p:cNvPr id="46" name="TextBox 45">
            <a:extLst>
              <a:ext uri="{FF2B5EF4-FFF2-40B4-BE49-F238E27FC236}">
                <a16:creationId xmlns:a16="http://schemas.microsoft.com/office/drawing/2014/main" id="{2EEAFC83-A1E0-50B6-CF24-46D047822916}"/>
              </a:ext>
            </a:extLst>
          </p:cNvPr>
          <p:cNvSpPr txBox="1"/>
          <p:nvPr/>
        </p:nvSpPr>
        <p:spPr>
          <a:xfrm>
            <a:off x="6822726" y="1240418"/>
            <a:ext cx="365806" cy="400110"/>
          </a:xfrm>
          <a:prstGeom prst="rect">
            <a:avLst/>
          </a:prstGeom>
          <a:noFill/>
        </p:spPr>
        <p:txBody>
          <a:bodyPr wrap="none" rtlCol="0">
            <a:spAutoFit/>
          </a:bodyPr>
          <a:lstStyle/>
          <a:p>
            <a:r>
              <a:rPr lang="en-GB" sz="2000" b="1" dirty="0">
                <a:solidFill>
                  <a:srgbClr val="7030A0"/>
                </a:solidFill>
              </a:rPr>
              <a:t>×</a:t>
            </a:r>
          </a:p>
        </p:txBody>
      </p:sp>
      <p:sp>
        <p:nvSpPr>
          <p:cNvPr id="47" name="TextBox 46">
            <a:extLst>
              <a:ext uri="{FF2B5EF4-FFF2-40B4-BE49-F238E27FC236}">
                <a16:creationId xmlns:a16="http://schemas.microsoft.com/office/drawing/2014/main" id="{AC22A439-5165-7E7D-6478-92A3283F2DFA}"/>
              </a:ext>
            </a:extLst>
          </p:cNvPr>
          <p:cNvSpPr txBox="1"/>
          <p:nvPr/>
        </p:nvSpPr>
        <p:spPr>
          <a:xfrm>
            <a:off x="7984062" y="1218377"/>
            <a:ext cx="365806" cy="400110"/>
          </a:xfrm>
          <a:prstGeom prst="rect">
            <a:avLst/>
          </a:prstGeom>
          <a:noFill/>
        </p:spPr>
        <p:txBody>
          <a:bodyPr wrap="none" rtlCol="0">
            <a:spAutoFit/>
          </a:bodyPr>
          <a:lstStyle/>
          <a:p>
            <a:r>
              <a:rPr lang="en-GB" sz="2000" b="1" dirty="0">
                <a:solidFill>
                  <a:srgbClr val="7030A0"/>
                </a:solidFill>
              </a:rPr>
              <a:t>×</a:t>
            </a:r>
          </a:p>
        </p:txBody>
      </p:sp>
      <p:sp>
        <p:nvSpPr>
          <p:cNvPr id="48" name="TextBox 47">
            <a:extLst>
              <a:ext uri="{FF2B5EF4-FFF2-40B4-BE49-F238E27FC236}">
                <a16:creationId xmlns:a16="http://schemas.microsoft.com/office/drawing/2014/main" id="{7A4E08D5-62FC-791B-8C97-2CB482D9EAFB}"/>
              </a:ext>
            </a:extLst>
          </p:cNvPr>
          <p:cNvSpPr txBox="1"/>
          <p:nvPr/>
        </p:nvSpPr>
        <p:spPr>
          <a:xfrm>
            <a:off x="6845726" y="2242856"/>
            <a:ext cx="365806" cy="400110"/>
          </a:xfrm>
          <a:prstGeom prst="rect">
            <a:avLst/>
          </a:prstGeom>
          <a:noFill/>
        </p:spPr>
        <p:txBody>
          <a:bodyPr wrap="none" rtlCol="0">
            <a:spAutoFit/>
          </a:bodyPr>
          <a:lstStyle/>
          <a:p>
            <a:r>
              <a:rPr lang="en-GB" sz="2000" b="1" dirty="0">
                <a:solidFill>
                  <a:srgbClr val="7030A0"/>
                </a:solidFill>
              </a:rPr>
              <a:t>×</a:t>
            </a:r>
          </a:p>
        </p:txBody>
      </p:sp>
      <p:sp>
        <p:nvSpPr>
          <p:cNvPr id="49" name="TextBox 48">
            <a:extLst>
              <a:ext uri="{FF2B5EF4-FFF2-40B4-BE49-F238E27FC236}">
                <a16:creationId xmlns:a16="http://schemas.microsoft.com/office/drawing/2014/main" id="{8610FE06-7A9D-A5DF-6DA7-DCEA3BBF319B}"/>
              </a:ext>
            </a:extLst>
          </p:cNvPr>
          <p:cNvSpPr txBox="1"/>
          <p:nvPr/>
        </p:nvSpPr>
        <p:spPr>
          <a:xfrm>
            <a:off x="7966900" y="2232493"/>
            <a:ext cx="365806" cy="400110"/>
          </a:xfrm>
          <a:prstGeom prst="rect">
            <a:avLst/>
          </a:prstGeom>
          <a:noFill/>
        </p:spPr>
        <p:txBody>
          <a:bodyPr wrap="none" rtlCol="0">
            <a:spAutoFit/>
          </a:bodyPr>
          <a:lstStyle/>
          <a:p>
            <a:r>
              <a:rPr lang="en-GB" sz="2000" b="1" dirty="0">
                <a:solidFill>
                  <a:srgbClr val="7030A0"/>
                </a:solidFill>
              </a:rPr>
              <a:t>×</a:t>
            </a:r>
          </a:p>
        </p:txBody>
      </p:sp>
      <p:sp>
        <p:nvSpPr>
          <p:cNvPr id="50" name="Left Bracket 49">
            <a:extLst>
              <a:ext uri="{FF2B5EF4-FFF2-40B4-BE49-F238E27FC236}">
                <a16:creationId xmlns:a16="http://schemas.microsoft.com/office/drawing/2014/main" id="{D9789EE6-7135-FEFF-E6A0-30F10F4E16CF}"/>
              </a:ext>
            </a:extLst>
          </p:cNvPr>
          <p:cNvSpPr/>
          <p:nvPr/>
        </p:nvSpPr>
        <p:spPr>
          <a:xfrm>
            <a:off x="6631125" y="1164270"/>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1" name="Right Bracket 50">
            <a:extLst>
              <a:ext uri="{FF2B5EF4-FFF2-40B4-BE49-F238E27FC236}">
                <a16:creationId xmlns:a16="http://schemas.microsoft.com/office/drawing/2014/main" id="{92E00CF1-D206-1AEC-3C55-7D02900C0DEB}"/>
              </a:ext>
            </a:extLst>
          </p:cNvPr>
          <p:cNvSpPr/>
          <p:nvPr/>
        </p:nvSpPr>
        <p:spPr>
          <a:xfrm>
            <a:off x="8260172" y="1164271"/>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2" name="Rectangle 51">
            <a:extLst>
              <a:ext uri="{FF2B5EF4-FFF2-40B4-BE49-F238E27FC236}">
                <a16:creationId xmlns:a16="http://schemas.microsoft.com/office/drawing/2014/main" id="{AD456DB7-327D-4178-4C32-6D73CF2DB616}"/>
              </a:ext>
            </a:extLst>
          </p:cNvPr>
          <p:cNvSpPr/>
          <p:nvPr/>
        </p:nvSpPr>
        <p:spPr>
          <a:xfrm>
            <a:off x="7145224" y="2922311"/>
            <a:ext cx="904415" cy="461665"/>
          </a:xfrm>
          <a:prstGeom prst="rect">
            <a:avLst/>
          </a:prstGeom>
        </p:spPr>
        <p:txBody>
          <a:bodyPr wrap="none">
            <a:spAutoFit/>
          </a:bodyPr>
          <a:lstStyle/>
          <a:p>
            <a:r>
              <a:rPr lang="en-GB" sz="2400" b="1" dirty="0">
                <a:latin typeface="Century Gothic" panose="020B0502020202020204" pitchFamily="34" charset="0"/>
              </a:rPr>
              <a:t>Mg</a:t>
            </a:r>
            <a:r>
              <a:rPr lang="en-GB" sz="2400" b="1" baseline="30000" dirty="0">
                <a:latin typeface="Century Gothic" panose="020B0502020202020204" pitchFamily="34" charset="0"/>
              </a:rPr>
              <a:t>2+</a:t>
            </a:r>
            <a:endParaRPr lang="en-GB" sz="2400" b="1" dirty="0"/>
          </a:p>
        </p:txBody>
      </p:sp>
      <p:sp>
        <p:nvSpPr>
          <p:cNvPr id="53" name="Left Bracket 52">
            <a:extLst>
              <a:ext uri="{FF2B5EF4-FFF2-40B4-BE49-F238E27FC236}">
                <a16:creationId xmlns:a16="http://schemas.microsoft.com/office/drawing/2014/main" id="{70F94CF0-C08F-A6D6-FAE2-12E60B10CBE1}"/>
              </a:ext>
            </a:extLst>
          </p:cNvPr>
          <p:cNvSpPr/>
          <p:nvPr/>
        </p:nvSpPr>
        <p:spPr>
          <a:xfrm>
            <a:off x="9189126" y="1151097"/>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4" name="Right Bracket 53">
            <a:extLst>
              <a:ext uri="{FF2B5EF4-FFF2-40B4-BE49-F238E27FC236}">
                <a16:creationId xmlns:a16="http://schemas.microsoft.com/office/drawing/2014/main" id="{05DC4B8C-1EC0-7777-E20A-E3A143C28247}"/>
              </a:ext>
            </a:extLst>
          </p:cNvPr>
          <p:cNvSpPr/>
          <p:nvPr/>
        </p:nvSpPr>
        <p:spPr>
          <a:xfrm>
            <a:off x="10736294" y="1172178"/>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5" name="TextBox 54">
            <a:extLst>
              <a:ext uri="{FF2B5EF4-FFF2-40B4-BE49-F238E27FC236}">
                <a16:creationId xmlns:a16="http://schemas.microsoft.com/office/drawing/2014/main" id="{8E6B8638-D2BC-CAEC-B3B0-31466236E9A6}"/>
              </a:ext>
            </a:extLst>
          </p:cNvPr>
          <p:cNvSpPr txBox="1"/>
          <p:nvPr/>
        </p:nvSpPr>
        <p:spPr>
          <a:xfrm>
            <a:off x="10900896" y="794920"/>
            <a:ext cx="292068" cy="400110"/>
          </a:xfrm>
          <a:prstGeom prst="rect">
            <a:avLst/>
          </a:prstGeom>
          <a:noFill/>
        </p:spPr>
        <p:txBody>
          <a:bodyPr wrap="none" rtlCol="0">
            <a:spAutoFit/>
          </a:bodyPr>
          <a:lstStyle/>
          <a:p>
            <a:r>
              <a:rPr lang="en-GB" sz="2000" b="1" dirty="0">
                <a:latin typeface="Century Gothic" panose="020B0502020202020204" pitchFamily="34" charset="0"/>
              </a:rPr>
              <a:t>-</a:t>
            </a:r>
          </a:p>
        </p:txBody>
      </p:sp>
      <p:sp>
        <p:nvSpPr>
          <p:cNvPr id="56" name="Oval 55">
            <a:extLst>
              <a:ext uri="{FF2B5EF4-FFF2-40B4-BE49-F238E27FC236}">
                <a16:creationId xmlns:a16="http://schemas.microsoft.com/office/drawing/2014/main" id="{912E4D5A-5740-E7B5-1D94-CB951FD90911}"/>
              </a:ext>
            </a:extLst>
          </p:cNvPr>
          <p:cNvSpPr/>
          <p:nvPr/>
        </p:nvSpPr>
        <p:spPr>
          <a:xfrm>
            <a:off x="9305664" y="1224928"/>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E0C39AE-0AA0-326F-64AD-9CBDF4B094DA}"/>
              </a:ext>
            </a:extLst>
          </p:cNvPr>
          <p:cNvSpPr/>
          <p:nvPr/>
        </p:nvSpPr>
        <p:spPr>
          <a:xfrm>
            <a:off x="9560892" y="1481899"/>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46A9D9F-B78E-7B65-021C-28FAD3893F44}"/>
              </a:ext>
            </a:extLst>
          </p:cNvPr>
          <p:cNvSpPr/>
          <p:nvPr/>
        </p:nvSpPr>
        <p:spPr>
          <a:xfrm>
            <a:off x="10032653" y="145500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44395BA6-A721-EB19-20BE-43B16591DF1D}"/>
              </a:ext>
            </a:extLst>
          </p:cNvPr>
          <p:cNvSpPr/>
          <p:nvPr/>
        </p:nvSpPr>
        <p:spPr>
          <a:xfrm>
            <a:off x="10064030" y="241422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72E5F02B-9A0D-34F2-FD35-377BF24FE528}"/>
              </a:ext>
            </a:extLst>
          </p:cNvPr>
          <p:cNvSpPr/>
          <p:nvPr/>
        </p:nvSpPr>
        <p:spPr>
          <a:xfrm>
            <a:off x="10055066" y="266075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CA7A9D27-70F9-06AE-4819-1F06F0EF3E19}"/>
              </a:ext>
            </a:extLst>
          </p:cNvPr>
          <p:cNvSpPr/>
          <p:nvPr/>
        </p:nvSpPr>
        <p:spPr>
          <a:xfrm>
            <a:off x="10028172" y="119503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E0B2F4D8-70F4-A6E7-3CEA-09B72D539F92}"/>
              </a:ext>
            </a:extLst>
          </p:cNvPr>
          <p:cNvSpPr/>
          <p:nvPr/>
        </p:nvSpPr>
        <p:spPr>
          <a:xfrm>
            <a:off x="10808098" y="192116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20FF579-52D8-EEB8-51AD-C1073E78ACFE}"/>
              </a:ext>
            </a:extLst>
          </p:cNvPr>
          <p:cNvSpPr/>
          <p:nvPr/>
        </p:nvSpPr>
        <p:spPr>
          <a:xfrm>
            <a:off x="9279622" y="195254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CA9E297E-2AF8-8670-02F4-87198DBA12B9}"/>
              </a:ext>
            </a:extLst>
          </p:cNvPr>
          <p:cNvSpPr/>
          <p:nvPr/>
        </p:nvSpPr>
        <p:spPr>
          <a:xfrm>
            <a:off x="10570535" y="138777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27E83A97-B342-CE6C-B3B6-D4DF52243E16}"/>
              </a:ext>
            </a:extLst>
          </p:cNvPr>
          <p:cNvSpPr/>
          <p:nvPr/>
        </p:nvSpPr>
        <p:spPr>
          <a:xfrm>
            <a:off x="10597429" y="243663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2A45E506-4521-8CB0-5D1F-448DE8FBDC24}"/>
              </a:ext>
            </a:extLst>
          </p:cNvPr>
          <p:cNvSpPr txBox="1"/>
          <p:nvPr/>
        </p:nvSpPr>
        <p:spPr>
          <a:xfrm>
            <a:off x="9302371" y="1295290"/>
            <a:ext cx="365806" cy="400110"/>
          </a:xfrm>
          <a:prstGeom prst="rect">
            <a:avLst/>
          </a:prstGeom>
          <a:noFill/>
        </p:spPr>
        <p:txBody>
          <a:bodyPr wrap="none" rtlCol="0">
            <a:spAutoFit/>
          </a:bodyPr>
          <a:lstStyle/>
          <a:p>
            <a:r>
              <a:rPr lang="en-GB" sz="2000" b="1" dirty="0">
                <a:solidFill>
                  <a:srgbClr val="7030A0"/>
                </a:solidFill>
              </a:rPr>
              <a:t>×</a:t>
            </a:r>
          </a:p>
        </p:txBody>
      </p:sp>
      <p:sp>
        <p:nvSpPr>
          <p:cNvPr id="68" name="TextBox 67">
            <a:extLst>
              <a:ext uri="{FF2B5EF4-FFF2-40B4-BE49-F238E27FC236}">
                <a16:creationId xmlns:a16="http://schemas.microsoft.com/office/drawing/2014/main" id="{03E866A3-BA6C-B1B6-EC06-1BF0286C5C8A}"/>
              </a:ext>
            </a:extLst>
          </p:cNvPr>
          <p:cNvSpPr txBox="1"/>
          <p:nvPr/>
        </p:nvSpPr>
        <p:spPr>
          <a:xfrm>
            <a:off x="8401579" y="802917"/>
            <a:ext cx="482824" cy="400110"/>
          </a:xfrm>
          <a:prstGeom prst="rect">
            <a:avLst/>
          </a:prstGeom>
          <a:noFill/>
        </p:spPr>
        <p:txBody>
          <a:bodyPr wrap="none" rtlCol="0">
            <a:spAutoFit/>
          </a:bodyPr>
          <a:lstStyle/>
          <a:p>
            <a:r>
              <a:rPr lang="en-GB" sz="2000" b="1" dirty="0">
                <a:latin typeface="Century Gothic" panose="020B0502020202020204" pitchFamily="34" charset="0"/>
              </a:rPr>
              <a:t>2+</a:t>
            </a:r>
          </a:p>
        </p:txBody>
      </p:sp>
      <p:sp>
        <p:nvSpPr>
          <p:cNvPr id="69" name="Rectangle 68">
            <a:extLst>
              <a:ext uri="{FF2B5EF4-FFF2-40B4-BE49-F238E27FC236}">
                <a16:creationId xmlns:a16="http://schemas.microsoft.com/office/drawing/2014/main" id="{3868AF7C-E87B-AD9D-B20A-50C886EEA9FD}"/>
              </a:ext>
            </a:extLst>
          </p:cNvPr>
          <p:cNvSpPr/>
          <p:nvPr/>
        </p:nvSpPr>
        <p:spPr>
          <a:xfrm>
            <a:off x="9890536" y="2776498"/>
            <a:ext cx="418704" cy="461665"/>
          </a:xfrm>
          <a:prstGeom prst="rect">
            <a:avLst/>
          </a:prstGeom>
        </p:spPr>
        <p:txBody>
          <a:bodyPr wrap="none">
            <a:spAutoFit/>
          </a:bodyPr>
          <a:lstStyle/>
          <a:p>
            <a:r>
              <a:rPr lang="en-GB" sz="2400" b="1" dirty="0">
                <a:latin typeface="Century Gothic" panose="020B0502020202020204" pitchFamily="34" charset="0"/>
              </a:rPr>
              <a:t>F</a:t>
            </a:r>
            <a:r>
              <a:rPr lang="en-GB" sz="2400" b="1" baseline="30000" dirty="0">
                <a:latin typeface="Century Gothic" panose="020B0502020202020204" pitchFamily="34" charset="0"/>
              </a:rPr>
              <a:t>-</a:t>
            </a:r>
            <a:endParaRPr lang="en-GB" sz="2400" b="1" dirty="0"/>
          </a:p>
        </p:txBody>
      </p:sp>
      <p:sp>
        <p:nvSpPr>
          <p:cNvPr id="71" name="TextBox 70">
            <a:extLst>
              <a:ext uri="{FF2B5EF4-FFF2-40B4-BE49-F238E27FC236}">
                <a16:creationId xmlns:a16="http://schemas.microsoft.com/office/drawing/2014/main" id="{378239D4-E462-48D1-1038-B3E34FC4A1F5}"/>
              </a:ext>
            </a:extLst>
          </p:cNvPr>
          <p:cNvSpPr txBox="1"/>
          <p:nvPr/>
        </p:nvSpPr>
        <p:spPr>
          <a:xfrm>
            <a:off x="313740" y="5950356"/>
            <a:ext cx="11169154" cy="707886"/>
          </a:xfrm>
          <a:prstGeom prst="rect">
            <a:avLst/>
          </a:prstGeom>
          <a:noFill/>
        </p:spPr>
        <p:txBody>
          <a:bodyPr wrap="square" rtlCol="0">
            <a:spAutoFit/>
          </a:bodyPr>
          <a:lstStyle/>
          <a:p>
            <a:pPr marL="285750" indent="-285750">
              <a:buFont typeface="Arial" panose="020B0604020202020204" pitchFamily="34" charset="0"/>
              <a:buChar char="•"/>
            </a:pPr>
            <a:r>
              <a:rPr lang="en-GB" sz="2000" dirty="0">
                <a:latin typeface="Century Gothic" panose="020B0502020202020204" pitchFamily="34" charset="0"/>
              </a:rPr>
              <a:t>These oppositely charged ions have a strong electrostatic force of attraction called ionic bonding</a:t>
            </a:r>
          </a:p>
        </p:txBody>
      </p:sp>
      <p:sp>
        <p:nvSpPr>
          <p:cNvPr id="90" name="Rectangle 89">
            <a:extLst>
              <a:ext uri="{FF2B5EF4-FFF2-40B4-BE49-F238E27FC236}">
                <a16:creationId xmlns:a16="http://schemas.microsoft.com/office/drawing/2014/main" id="{FD0CE5E6-05B9-C43F-0A07-F46BDF51ABB1}"/>
              </a:ext>
            </a:extLst>
          </p:cNvPr>
          <p:cNvSpPr/>
          <p:nvPr/>
        </p:nvSpPr>
        <p:spPr>
          <a:xfrm>
            <a:off x="313740" y="5161514"/>
            <a:ext cx="8629095" cy="400110"/>
          </a:xfrm>
          <a:prstGeom prst="rect">
            <a:avLst/>
          </a:prstGeom>
        </p:spPr>
        <p:txBody>
          <a:bodyPr wrap="square">
            <a:spAutoFit/>
          </a:bodyPr>
          <a:lstStyle/>
          <a:p>
            <a:pPr marL="285750" indent="-285750">
              <a:buFont typeface="Arial" panose="020B0604020202020204" pitchFamily="34" charset="0"/>
              <a:buChar char="•"/>
            </a:pPr>
            <a:r>
              <a:rPr lang="en-GB" sz="2000" dirty="0">
                <a:latin typeface="Century Gothic" panose="020B0502020202020204" pitchFamily="34" charset="0"/>
              </a:rPr>
              <a:t>The magnesium atom </a:t>
            </a:r>
            <a:r>
              <a:rPr lang="en-GB" sz="2000" b="1" dirty="0">
                <a:latin typeface="Century Gothic" panose="020B0502020202020204" pitchFamily="34" charset="0"/>
              </a:rPr>
              <a:t>transfers</a:t>
            </a:r>
            <a:r>
              <a:rPr lang="en-GB" sz="2000" dirty="0">
                <a:latin typeface="Century Gothic" panose="020B0502020202020204" pitchFamily="34" charset="0"/>
              </a:rPr>
              <a:t> </a:t>
            </a:r>
            <a:r>
              <a:rPr lang="en-GB" sz="2000" b="1" dirty="0">
                <a:latin typeface="Century Gothic" panose="020B0502020202020204" pitchFamily="34" charset="0"/>
              </a:rPr>
              <a:t>1 electron to each</a:t>
            </a:r>
            <a:r>
              <a:rPr lang="en-GB" sz="2000" dirty="0">
                <a:latin typeface="Century Gothic" panose="020B0502020202020204" pitchFamily="34" charset="0"/>
              </a:rPr>
              <a:t> fluorine atom</a:t>
            </a:r>
          </a:p>
        </p:txBody>
      </p:sp>
      <p:sp>
        <p:nvSpPr>
          <p:cNvPr id="91" name="Rectangle 90">
            <a:extLst>
              <a:ext uri="{FF2B5EF4-FFF2-40B4-BE49-F238E27FC236}">
                <a16:creationId xmlns:a16="http://schemas.microsoft.com/office/drawing/2014/main" id="{B7F48F35-00B6-A576-9750-6D798FA82963}"/>
              </a:ext>
            </a:extLst>
          </p:cNvPr>
          <p:cNvSpPr/>
          <p:nvPr/>
        </p:nvSpPr>
        <p:spPr>
          <a:xfrm>
            <a:off x="313740" y="5550246"/>
            <a:ext cx="6167073" cy="400110"/>
          </a:xfrm>
          <a:prstGeom prst="rect">
            <a:avLst/>
          </a:prstGeom>
        </p:spPr>
        <p:txBody>
          <a:bodyPr wrap="none">
            <a:spAutoFit/>
          </a:bodyPr>
          <a:lstStyle/>
          <a:p>
            <a:pPr marL="285750" indent="-285750">
              <a:buFont typeface="Arial" panose="020B0604020202020204" pitchFamily="34" charset="0"/>
              <a:buChar char="•"/>
            </a:pPr>
            <a:r>
              <a:rPr lang="en-GB" sz="2000" dirty="0">
                <a:latin typeface="Century Gothic" panose="020B0502020202020204" pitchFamily="34" charset="0"/>
              </a:rPr>
              <a:t>This forms 1 magnesium </a:t>
            </a:r>
            <a:r>
              <a:rPr lang="en-GB" sz="2000" b="1" dirty="0">
                <a:latin typeface="Century Gothic" panose="020B0502020202020204" pitchFamily="34" charset="0"/>
              </a:rPr>
              <a:t>ion</a:t>
            </a:r>
            <a:r>
              <a:rPr lang="en-GB" sz="2000" dirty="0">
                <a:latin typeface="Century Gothic" panose="020B0502020202020204" pitchFamily="34" charset="0"/>
              </a:rPr>
              <a:t> and 2 fluoride </a:t>
            </a:r>
            <a:r>
              <a:rPr lang="en-GB" sz="2000" b="1" dirty="0">
                <a:latin typeface="Century Gothic" panose="020B0502020202020204" pitchFamily="34" charset="0"/>
              </a:rPr>
              <a:t>ions</a:t>
            </a:r>
          </a:p>
        </p:txBody>
      </p:sp>
      <p:cxnSp>
        <p:nvCxnSpPr>
          <p:cNvPr id="85" name="Curved Connector 84">
            <a:extLst>
              <a:ext uri="{FF2B5EF4-FFF2-40B4-BE49-F238E27FC236}">
                <a16:creationId xmlns:a16="http://schemas.microsoft.com/office/drawing/2014/main" id="{D00A5DC5-9DDB-7C2A-00BE-B08007A275A4}"/>
              </a:ext>
            </a:extLst>
          </p:cNvPr>
          <p:cNvCxnSpPr>
            <a:cxnSpLocks/>
          </p:cNvCxnSpPr>
          <p:nvPr/>
        </p:nvCxnSpPr>
        <p:spPr>
          <a:xfrm>
            <a:off x="1733759" y="3019275"/>
            <a:ext cx="2204867" cy="219913"/>
          </a:xfrm>
          <a:prstGeom prst="curvedConnector3">
            <a:avLst>
              <a:gd name="adj1" fmla="val 95980"/>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CD59374D-E1E3-EAA2-F27A-1A9F28101070}"/>
              </a:ext>
            </a:extLst>
          </p:cNvPr>
          <p:cNvSpPr txBox="1"/>
          <p:nvPr/>
        </p:nvSpPr>
        <p:spPr>
          <a:xfrm>
            <a:off x="9342174" y="2252326"/>
            <a:ext cx="365806" cy="400110"/>
          </a:xfrm>
          <a:prstGeom prst="rect">
            <a:avLst/>
          </a:prstGeom>
          <a:noFill/>
        </p:spPr>
        <p:txBody>
          <a:bodyPr wrap="none" rtlCol="0">
            <a:spAutoFit/>
          </a:bodyPr>
          <a:lstStyle/>
          <a:p>
            <a:r>
              <a:rPr lang="en-GB" sz="2000" b="1" dirty="0">
                <a:solidFill>
                  <a:srgbClr val="7030A0"/>
                </a:solidFill>
              </a:rPr>
              <a:t>×</a:t>
            </a:r>
          </a:p>
        </p:txBody>
      </p:sp>
      <p:sp>
        <p:nvSpPr>
          <p:cNvPr id="120" name="Rectangle 119">
            <a:extLst>
              <a:ext uri="{FF2B5EF4-FFF2-40B4-BE49-F238E27FC236}">
                <a16:creationId xmlns:a16="http://schemas.microsoft.com/office/drawing/2014/main" id="{82F2C57A-CB1D-B6CA-1766-9EB7F98EEA5C}"/>
              </a:ext>
            </a:extLst>
          </p:cNvPr>
          <p:cNvSpPr/>
          <p:nvPr/>
        </p:nvSpPr>
        <p:spPr>
          <a:xfrm>
            <a:off x="293086" y="4780843"/>
            <a:ext cx="7451973" cy="400110"/>
          </a:xfrm>
          <a:prstGeom prst="rect">
            <a:avLst/>
          </a:prstGeom>
        </p:spPr>
        <p:txBody>
          <a:bodyPr wrap="square">
            <a:spAutoFit/>
          </a:bodyPr>
          <a:lstStyle/>
          <a:p>
            <a:pPr marL="285750" indent="-285750">
              <a:buFont typeface="Arial" panose="020B0604020202020204" pitchFamily="34" charset="0"/>
              <a:buChar char="•"/>
            </a:pPr>
            <a:r>
              <a:rPr lang="en-GB" sz="2000" dirty="0">
                <a:latin typeface="Century Gothic" panose="020B0502020202020204" pitchFamily="34" charset="0"/>
              </a:rPr>
              <a:t>We need 1 magnesium atom for every 2 fluorine atoms</a:t>
            </a:r>
          </a:p>
        </p:txBody>
      </p:sp>
      <p:sp>
        <p:nvSpPr>
          <p:cNvPr id="105" name="Left Bracket 104">
            <a:extLst>
              <a:ext uri="{FF2B5EF4-FFF2-40B4-BE49-F238E27FC236}">
                <a16:creationId xmlns:a16="http://schemas.microsoft.com/office/drawing/2014/main" id="{7B4E3484-821B-B7BD-4908-55887CDF728E}"/>
              </a:ext>
            </a:extLst>
          </p:cNvPr>
          <p:cNvSpPr/>
          <p:nvPr/>
        </p:nvSpPr>
        <p:spPr>
          <a:xfrm>
            <a:off x="9185426" y="3530792"/>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06" name="Right Bracket 105">
            <a:extLst>
              <a:ext uri="{FF2B5EF4-FFF2-40B4-BE49-F238E27FC236}">
                <a16:creationId xmlns:a16="http://schemas.microsoft.com/office/drawing/2014/main" id="{6F978D60-A0D2-653D-D9CC-D95C86AB7405}"/>
              </a:ext>
            </a:extLst>
          </p:cNvPr>
          <p:cNvSpPr/>
          <p:nvPr/>
        </p:nvSpPr>
        <p:spPr>
          <a:xfrm>
            <a:off x="10732594" y="3551873"/>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07" name="TextBox 106">
            <a:extLst>
              <a:ext uri="{FF2B5EF4-FFF2-40B4-BE49-F238E27FC236}">
                <a16:creationId xmlns:a16="http://schemas.microsoft.com/office/drawing/2014/main" id="{D6C883AB-CBA4-601C-8A8A-51D119F24CA3}"/>
              </a:ext>
            </a:extLst>
          </p:cNvPr>
          <p:cNvSpPr txBox="1"/>
          <p:nvPr/>
        </p:nvSpPr>
        <p:spPr>
          <a:xfrm>
            <a:off x="10897196" y="3174615"/>
            <a:ext cx="292068" cy="400110"/>
          </a:xfrm>
          <a:prstGeom prst="rect">
            <a:avLst/>
          </a:prstGeom>
          <a:noFill/>
        </p:spPr>
        <p:txBody>
          <a:bodyPr wrap="none" rtlCol="0">
            <a:spAutoFit/>
          </a:bodyPr>
          <a:lstStyle/>
          <a:p>
            <a:r>
              <a:rPr lang="en-GB" sz="2000" b="1" dirty="0">
                <a:latin typeface="Century Gothic" panose="020B0502020202020204" pitchFamily="34" charset="0"/>
              </a:rPr>
              <a:t>-</a:t>
            </a:r>
          </a:p>
        </p:txBody>
      </p:sp>
      <p:sp>
        <p:nvSpPr>
          <p:cNvPr id="108" name="Oval 107">
            <a:extLst>
              <a:ext uri="{FF2B5EF4-FFF2-40B4-BE49-F238E27FC236}">
                <a16:creationId xmlns:a16="http://schemas.microsoft.com/office/drawing/2014/main" id="{8559D511-0555-6A64-8DF8-7D01A72A45E1}"/>
              </a:ext>
            </a:extLst>
          </p:cNvPr>
          <p:cNvSpPr/>
          <p:nvPr/>
        </p:nvSpPr>
        <p:spPr>
          <a:xfrm>
            <a:off x="9301964" y="3604623"/>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3D15D1C6-3258-4A89-BD6F-941EFD4A3289}"/>
              </a:ext>
            </a:extLst>
          </p:cNvPr>
          <p:cNvSpPr/>
          <p:nvPr/>
        </p:nvSpPr>
        <p:spPr>
          <a:xfrm>
            <a:off x="9557192" y="3861594"/>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FC04EE75-73C8-4179-AA3E-DA80F847DE36}"/>
              </a:ext>
            </a:extLst>
          </p:cNvPr>
          <p:cNvSpPr/>
          <p:nvPr/>
        </p:nvSpPr>
        <p:spPr>
          <a:xfrm>
            <a:off x="10028953" y="383469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60567C14-6652-39EE-A124-475C715E7397}"/>
              </a:ext>
            </a:extLst>
          </p:cNvPr>
          <p:cNvSpPr/>
          <p:nvPr/>
        </p:nvSpPr>
        <p:spPr>
          <a:xfrm>
            <a:off x="10060330" y="479391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Oval 135">
            <a:extLst>
              <a:ext uri="{FF2B5EF4-FFF2-40B4-BE49-F238E27FC236}">
                <a16:creationId xmlns:a16="http://schemas.microsoft.com/office/drawing/2014/main" id="{E7FB4248-671E-BFA7-84FC-EBA93303A3C9}"/>
              </a:ext>
            </a:extLst>
          </p:cNvPr>
          <p:cNvSpPr/>
          <p:nvPr/>
        </p:nvSpPr>
        <p:spPr>
          <a:xfrm>
            <a:off x="10051366" y="504044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Oval 136">
            <a:extLst>
              <a:ext uri="{FF2B5EF4-FFF2-40B4-BE49-F238E27FC236}">
                <a16:creationId xmlns:a16="http://schemas.microsoft.com/office/drawing/2014/main" id="{0B91654E-5C99-3642-8FBC-BF54466A9009}"/>
              </a:ext>
            </a:extLst>
          </p:cNvPr>
          <p:cNvSpPr/>
          <p:nvPr/>
        </p:nvSpPr>
        <p:spPr>
          <a:xfrm>
            <a:off x="10024472" y="357472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Oval 137">
            <a:extLst>
              <a:ext uri="{FF2B5EF4-FFF2-40B4-BE49-F238E27FC236}">
                <a16:creationId xmlns:a16="http://schemas.microsoft.com/office/drawing/2014/main" id="{C9CE75E0-7A52-AF65-508C-8270AD7C1748}"/>
              </a:ext>
            </a:extLst>
          </p:cNvPr>
          <p:cNvSpPr/>
          <p:nvPr/>
        </p:nvSpPr>
        <p:spPr>
          <a:xfrm>
            <a:off x="10804398" y="430086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9" name="Oval 138">
            <a:extLst>
              <a:ext uri="{FF2B5EF4-FFF2-40B4-BE49-F238E27FC236}">
                <a16:creationId xmlns:a16="http://schemas.microsoft.com/office/drawing/2014/main" id="{B5D2037C-B883-F3CA-F4AE-4D2DA8AA357F}"/>
              </a:ext>
            </a:extLst>
          </p:cNvPr>
          <p:cNvSpPr/>
          <p:nvPr/>
        </p:nvSpPr>
        <p:spPr>
          <a:xfrm>
            <a:off x="9275922" y="433224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Oval 139">
            <a:extLst>
              <a:ext uri="{FF2B5EF4-FFF2-40B4-BE49-F238E27FC236}">
                <a16:creationId xmlns:a16="http://schemas.microsoft.com/office/drawing/2014/main" id="{F01C1B36-35D7-B2FF-7E20-42F1394E7DFF}"/>
              </a:ext>
            </a:extLst>
          </p:cNvPr>
          <p:cNvSpPr/>
          <p:nvPr/>
        </p:nvSpPr>
        <p:spPr>
          <a:xfrm>
            <a:off x="10566835" y="376746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Oval 140">
            <a:extLst>
              <a:ext uri="{FF2B5EF4-FFF2-40B4-BE49-F238E27FC236}">
                <a16:creationId xmlns:a16="http://schemas.microsoft.com/office/drawing/2014/main" id="{01448D1B-A1CF-E600-F29E-186B24418CA0}"/>
              </a:ext>
            </a:extLst>
          </p:cNvPr>
          <p:cNvSpPr/>
          <p:nvPr/>
        </p:nvSpPr>
        <p:spPr>
          <a:xfrm>
            <a:off x="10593729" y="481633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TextBox 141">
            <a:extLst>
              <a:ext uri="{FF2B5EF4-FFF2-40B4-BE49-F238E27FC236}">
                <a16:creationId xmlns:a16="http://schemas.microsoft.com/office/drawing/2014/main" id="{078DAF2A-EB7E-97DC-D714-F6402E3B9E97}"/>
              </a:ext>
            </a:extLst>
          </p:cNvPr>
          <p:cNvSpPr txBox="1"/>
          <p:nvPr/>
        </p:nvSpPr>
        <p:spPr>
          <a:xfrm>
            <a:off x="9298671" y="3674985"/>
            <a:ext cx="365806" cy="400110"/>
          </a:xfrm>
          <a:prstGeom prst="rect">
            <a:avLst/>
          </a:prstGeom>
          <a:noFill/>
        </p:spPr>
        <p:txBody>
          <a:bodyPr wrap="none" rtlCol="0">
            <a:spAutoFit/>
          </a:bodyPr>
          <a:lstStyle/>
          <a:p>
            <a:r>
              <a:rPr lang="en-GB" sz="2000" b="1" dirty="0">
                <a:solidFill>
                  <a:srgbClr val="7030A0"/>
                </a:solidFill>
              </a:rPr>
              <a:t>×</a:t>
            </a:r>
          </a:p>
        </p:txBody>
      </p:sp>
      <p:sp>
        <p:nvSpPr>
          <p:cNvPr id="143" name="Rectangle 142">
            <a:extLst>
              <a:ext uri="{FF2B5EF4-FFF2-40B4-BE49-F238E27FC236}">
                <a16:creationId xmlns:a16="http://schemas.microsoft.com/office/drawing/2014/main" id="{DC64DD64-4453-6A39-9901-5AD0F2D208B5}"/>
              </a:ext>
            </a:extLst>
          </p:cNvPr>
          <p:cNvSpPr/>
          <p:nvPr/>
        </p:nvSpPr>
        <p:spPr>
          <a:xfrm>
            <a:off x="9890536" y="5315291"/>
            <a:ext cx="418704" cy="461665"/>
          </a:xfrm>
          <a:prstGeom prst="rect">
            <a:avLst/>
          </a:prstGeom>
        </p:spPr>
        <p:txBody>
          <a:bodyPr wrap="none">
            <a:spAutoFit/>
          </a:bodyPr>
          <a:lstStyle/>
          <a:p>
            <a:r>
              <a:rPr lang="en-GB" sz="2400" b="1" dirty="0">
                <a:latin typeface="Century Gothic" panose="020B0502020202020204" pitchFamily="34" charset="0"/>
              </a:rPr>
              <a:t>F</a:t>
            </a:r>
            <a:r>
              <a:rPr lang="en-GB" sz="2400" b="1" baseline="30000" dirty="0">
                <a:latin typeface="Century Gothic" panose="020B0502020202020204" pitchFamily="34" charset="0"/>
              </a:rPr>
              <a:t>-</a:t>
            </a:r>
            <a:endParaRPr lang="en-GB" sz="2400" b="1" dirty="0"/>
          </a:p>
        </p:txBody>
      </p:sp>
      <p:sp>
        <p:nvSpPr>
          <p:cNvPr id="144" name="TextBox 143">
            <a:extLst>
              <a:ext uri="{FF2B5EF4-FFF2-40B4-BE49-F238E27FC236}">
                <a16:creationId xmlns:a16="http://schemas.microsoft.com/office/drawing/2014/main" id="{DC3EF358-9B0F-3977-3A54-B79FB284E8A8}"/>
              </a:ext>
            </a:extLst>
          </p:cNvPr>
          <p:cNvSpPr txBox="1"/>
          <p:nvPr/>
        </p:nvSpPr>
        <p:spPr>
          <a:xfrm>
            <a:off x="9338474" y="4632021"/>
            <a:ext cx="365806" cy="400110"/>
          </a:xfrm>
          <a:prstGeom prst="rect">
            <a:avLst/>
          </a:prstGeom>
          <a:noFill/>
        </p:spPr>
        <p:txBody>
          <a:bodyPr wrap="none" rtlCol="0">
            <a:spAutoFit/>
          </a:bodyPr>
          <a:lstStyle/>
          <a:p>
            <a:r>
              <a:rPr lang="en-GB" sz="2000" b="1" dirty="0">
                <a:solidFill>
                  <a:srgbClr val="7030A0"/>
                </a:solidFill>
              </a:rPr>
              <a:t>×</a:t>
            </a:r>
          </a:p>
        </p:txBody>
      </p:sp>
      <p:sp>
        <p:nvSpPr>
          <p:cNvPr id="145" name="TextBox 144">
            <a:extLst>
              <a:ext uri="{FF2B5EF4-FFF2-40B4-BE49-F238E27FC236}">
                <a16:creationId xmlns:a16="http://schemas.microsoft.com/office/drawing/2014/main" id="{20894B41-5B70-490B-5D0F-FB919C37E23A}"/>
              </a:ext>
            </a:extLst>
          </p:cNvPr>
          <p:cNvSpPr txBox="1"/>
          <p:nvPr/>
        </p:nvSpPr>
        <p:spPr>
          <a:xfrm>
            <a:off x="1381152" y="2702960"/>
            <a:ext cx="365806" cy="400110"/>
          </a:xfrm>
          <a:prstGeom prst="rect">
            <a:avLst/>
          </a:prstGeom>
          <a:noFill/>
        </p:spPr>
        <p:txBody>
          <a:bodyPr wrap="none" rtlCol="0">
            <a:spAutoFit/>
          </a:bodyPr>
          <a:lstStyle/>
          <a:p>
            <a:r>
              <a:rPr lang="en-GB" sz="2000" b="1" dirty="0">
                <a:solidFill>
                  <a:srgbClr val="7030A0"/>
                </a:solidFill>
              </a:rPr>
              <a:t>×</a:t>
            </a:r>
          </a:p>
        </p:txBody>
      </p:sp>
      <p:sp>
        <p:nvSpPr>
          <p:cNvPr id="146" name="TextBox 145">
            <a:extLst>
              <a:ext uri="{FF2B5EF4-FFF2-40B4-BE49-F238E27FC236}">
                <a16:creationId xmlns:a16="http://schemas.microsoft.com/office/drawing/2014/main" id="{99BEBA92-2C2C-4976-22CA-1EEFFAD357CF}"/>
              </a:ext>
            </a:extLst>
          </p:cNvPr>
          <p:cNvSpPr txBox="1"/>
          <p:nvPr/>
        </p:nvSpPr>
        <p:spPr>
          <a:xfrm>
            <a:off x="845310" y="3240748"/>
            <a:ext cx="1306768" cy="646331"/>
          </a:xfrm>
          <a:prstGeom prst="rect">
            <a:avLst/>
          </a:prstGeom>
          <a:noFill/>
        </p:spPr>
        <p:txBody>
          <a:bodyPr wrap="none" rtlCol="0">
            <a:spAutoFit/>
          </a:bodyPr>
          <a:lstStyle/>
          <a:p>
            <a:pPr algn="ctr"/>
            <a:r>
              <a:rPr lang="en-GB" b="1" dirty="0">
                <a:latin typeface="Century Gothic" panose="020B0502020202020204" pitchFamily="34" charset="0"/>
              </a:rPr>
              <a:t>Metal: Mg</a:t>
            </a:r>
          </a:p>
          <a:p>
            <a:pPr algn="ctr"/>
            <a:r>
              <a:rPr lang="en-GB" b="1" dirty="0">
                <a:latin typeface="Century Gothic" panose="020B0502020202020204" pitchFamily="34" charset="0"/>
              </a:rPr>
              <a:t>2,8,2</a:t>
            </a:r>
          </a:p>
        </p:txBody>
      </p:sp>
      <p:sp>
        <p:nvSpPr>
          <p:cNvPr id="147" name="Oval 146">
            <a:extLst>
              <a:ext uri="{FF2B5EF4-FFF2-40B4-BE49-F238E27FC236}">
                <a16:creationId xmlns:a16="http://schemas.microsoft.com/office/drawing/2014/main" id="{461E5EC7-B633-2D0B-689C-C9B7E9360743}"/>
              </a:ext>
            </a:extLst>
          </p:cNvPr>
          <p:cNvSpPr/>
          <p:nvPr/>
        </p:nvSpPr>
        <p:spPr>
          <a:xfrm>
            <a:off x="3780485" y="3129550"/>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86F704F4-42DC-DB04-6C72-2695D9B5E6E8}"/>
              </a:ext>
            </a:extLst>
          </p:cNvPr>
          <p:cNvSpPr/>
          <p:nvPr/>
        </p:nvSpPr>
        <p:spPr>
          <a:xfrm>
            <a:off x="4035713" y="3386521"/>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8BA28277-DDB5-2866-32D8-8DCDA2E29879}"/>
              </a:ext>
            </a:extLst>
          </p:cNvPr>
          <p:cNvSpPr/>
          <p:nvPr/>
        </p:nvSpPr>
        <p:spPr>
          <a:xfrm>
            <a:off x="4507474" y="335962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Oval 149">
            <a:extLst>
              <a:ext uri="{FF2B5EF4-FFF2-40B4-BE49-F238E27FC236}">
                <a16:creationId xmlns:a16="http://schemas.microsoft.com/office/drawing/2014/main" id="{F79B02D5-A7F5-C9D9-5E89-EA1CE0D968C2}"/>
              </a:ext>
            </a:extLst>
          </p:cNvPr>
          <p:cNvSpPr/>
          <p:nvPr/>
        </p:nvSpPr>
        <p:spPr>
          <a:xfrm>
            <a:off x="4538851" y="431884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1" name="Oval 150">
            <a:extLst>
              <a:ext uri="{FF2B5EF4-FFF2-40B4-BE49-F238E27FC236}">
                <a16:creationId xmlns:a16="http://schemas.microsoft.com/office/drawing/2014/main" id="{4F0B0C30-98B2-08F5-57A3-61D2F43C4E9F}"/>
              </a:ext>
            </a:extLst>
          </p:cNvPr>
          <p:cNvSpPr/>
          <p:nvPr/>
        </p:nvSpPr>
        <p:spPr>
          <a:xfrm>
            <a:off x="4529887" y="456537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2" name="Oval 151">
            <a:extLst>
              <a:ext uri="{FF2B5EF4-FFF2-40B4-BE49-F238E27FC236}">
                <a16:creationId xmlns:a16="http://schemas.microsoft.com/office/drawing/2014/main" id="{83EFF16A-317B-CF35-C9D9-73FABC47E411}"/>
              </a:ext>
            </a:extLst>
          </p:cNvPr>
          <p:cNvSpPr/>
          <p:nvPr/>
        </p:nvSpPr>
        <p:spPr>
          <a:xfrm>
            <a:off x="4502993" y="309965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3" name="Oval 152">
            <a:extLst>
              <a:ext uri="{FF2B5EF4-FFF2-40B4-BE49-F238E27FC236}">
                <a16:creationId xmlns:a16="http://schemas.microsoft.com/office/drawing/2014/main" id="{055C6F93-1166-1E5A-1B1D-D619B108A74C}"/>
              </a:ext>
            </a:extLst>
          </p:cNvPr>
          <p:cNvSpPr/>
          <p:nvPr/>
        </p:nvSpPr>
        <p:spPr>
          <a:xfrm>
            <a:off x="5282919" y="382579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Oval 153">
            <a:extLst>
              <a:ext uri="{FF2B5EF4-FFF2-40B4-BE49-F238E27FC236}">
                <a16:creationId xmlns:a16="http://schemas.microsoft.com/office/drawing/2014/main" id="{2F6B93B4-CE33-DB58-C04E-19EEA3399F16}"/>
              </a:ext>
            </a:extLst>
          </p:cNvPr>
          <p:cNvSpPr/>
          <p:nvPr/>
        </p:nvSpPr>
        <p:spPr>
          <a:xfrm>
            <a:off x="3754443" y="385716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Oval 154">
            <a:extLst>
              <a:ext uri="{FF2B5EF4-FFF2-40B4-BE49-F238E27FC236}">
                <a16:creationId xmlns:a16="http://schemas.microsoft.com/office/drawing/2014/main" id="{8E710E99-0B2F-17B9-0000-1C7ADE6F4927}"/>
              </a:ext>
            </a:extLst>
          </p:cNvPr>
          <p:cNvSpPr/>
          <p:nvPr/>
        </p:nvSpPr>
        <p:spPr>
          <a:xfrm>
            <a:off x="5045356" y="329239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Oval 155">
            <a:extLst>
              <a:ext uri="{FF2B5EF4-FFF2-40B4-BE49-F238E27FC236}">
                <a16:creationId xmlns:a16="http://schemas.microsoft.com/office/drawing/2014/main" id="{24A82CE1-108B-5237-6493-68A8A7C970D9}"/>
              </a:ext>
            </a:extLst>
          </p:cNvPr>
          <p:cNvSpPr/>
          <p:nvPr/>
        </p:nvSpPr>
        <p:spPr>
          <a:xfrm>
            <a:off x="5072250" y="434125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Oval 156">
            <a:extLst>
              <a:ext uri="{FF2B5EF4-FFF2-40B4-BE49-F238E27FC236}">
                <a16:creationId xmlns:a16="http://schemas.microsoft.com/office/drawing/2014/main" id="{E67388BE-8218-061B-629B-54FB352C3F84}"/>
              </a:ext>
            </a:extLst>
          </p:cNvPr>
          <p:cNvSpPr/>
          <p:nvPr/>
        </p:nvSpPr>
        <p:spPr>
          <a:xfrm>
            <a:off x="3971127" y="240259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8" name="Oval 157">
            <a:extLst>
              <a:ext uri="{FF2B5EF4-FFF2-40B4-BE49-F238E27FC236}">
                <a16:creationId xmlns:a16="http://schemas.microsoft.com/office/drawing/2014/main" id="{E9F1F1C2-1451-16D1-E743-A52A47CE3167}"/>
              </a:ext>
            </a:extLst>
          </p:cNvPr>
          <p:cNvSpPr/>
          <p:nvPr/>
        </p:nvSpPr>
        <p:spPr>
          <a:xfrm>
            <a:off x="3985150" y="435942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TextBox 158">
            <a:extLst>
              <a:ext uri="{FF2B5EF4-FFF2-40B4-BE49-F238E27FC236}">
                <a16:creationId xmlns:a16="http://schemas.microsoft.com/office/drawing/2014/main" id="{6BC35ECA-39E9-8CF9-9282-F996524823DC}"/>
              </a:ext>
            </a:extLst>
          </p:cNvPr>
          <p:cNvSpPr txBox="1"/>
          <p:nvPr/>
        </p:nvSpPr>
        <p:spPr>
          <a:xfrm>
            <a:off x="7220771" y="4050832"/>
            <a:ext cx="928459" cy="461665"/>
          </a:xfrm>
          <a:prstGeom prst="rect">
            <a:avLst/>
          </a:prstGeom>
          <a:noFill/>
        </p:spPr>
        <p:txBody>
          <a:bodyPr wrap="none" rtlCol="0">
            <a:spAutoFit/>
          </a:bodyPr>
          <a:lstStyle/>
          <a:p>
            <a:r>
              <a:rPr lang="en-GB" sz="2400" b="1" dirty="0">
                <a:latin typeface="Century Gothic" panose="020B0502020202020204" pitchFamily="34" charset="0"/>
              </a:rPr>
              <a:t>MgF</a:t>
            </a:r>
            <a:r>
              <a:rPr lang="en-GB" sz="2400" b="1" baseline="-25000" dirty="0">
                <a:latin typeface="Century Gothic" panose="020B0502020202020204" pitchFamily="34" charset="0"/>
              </a:rPr>
              <a:t>2</a:t>
            </a:r>
          </a:p>
        </p:txBody>
      </p:sp>
      <p:cxnSp>
        <p:nvCxnSpPr>
          <p:cNvPr id="160" name="Straight Arrow Connector 159">
            <a:extLst>
              <a:ext uri="{FF2B5EF4-FFF2-40B4-BE49-F238E27FC236}">
                <a16:creationId xmlns:a16="http://schemas.microsoft.com/office/drawing/2014/main" id="{DAEBEB50-750D-BFF8-4F5B-026EE721F82F}"/>
              </a:ext>
            </a:extLst>
          </p:cNvPr>
          <p:cNvCxnSpPr>
            <a:cxnSpLocks/>
          </p:cNvCxnSpPr>
          <p:nvPr/>
        </p:nvCxnSpPr>
        <p:spPr>
          <a:xfrm flipH="1">
            <a:off x="8173215" y="3996571"/>
            <a:ext cx="728974" cy="31905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a:extLst>
              <a:ext uri="{FF2B5EF4-FFF2-40B4-BE49-F238E27FC236}">
                <a16:creationId xmlns:a16="http://schemas.microsoft.com/office/drawing/2014/main" id="{BCCC8905-3E40-9045-0968-583227A41445}"/>
              </a:ext>
            </a:extLst>
          </p:cNvPr>
          <p:cNvCxnSpPr>
            <a:cxnSpLocks/>
          </p:cNvCxnSpPr>
          <p:nvPr/>
        </p:nvCxnSpPr>
        <p:spPr>
          <a:xfrm>
            <a:off x="7568042" y="3437481"/>
            <a:ext cx="0" cy="636811"/>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58916CDD-B39F-38AA-B6B4-B43A40C7F15D}"/>
              </a:ext>
            </a:extLst>
          </p:cNvPr>
          <p:cNvCxnSpPr>
            <a:cxnSpLocks/>
          </p:cNvCxnSpPr>
          <p:nvPr/>
        </p:nvCxnSpPr>
        <p:spPr>
          <a:xfrm flipH="1">
            <a:off x="8145280" y="3064041"/>
            <a:ext cx="717935" cy="93253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9442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5"/>
                                        </p:tgtEl>
                                        <p:attrNameLst>
                                          <p:attrName>style.visibility</p:attrName>
                                        </p:attrNameLst>
                                      </p:cBhvr>
                                      <p:to>
                                        <p:strVal val="visible"/>
                                      </p:to>
                                    </p:set>
                                    <p:animEffect transition="in" filter="fade">
                                      <p:cBhvr>
                                        <p:cTn id="49" dur="500"/>
                                        <p:tgtEl>
                                          <p:spTgt spid="14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500"/>
                                        <p:tgtEl>
                                          <p:spTgt spid="20"/>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1"/>
                                        </p:tgtEl>
                                        <p:attrNameLst>
                                          <p:attrName>style.visibility</p:attrName>
                                        </p:attrNameLst>
                                      </p:cBhvr>
                                      <p:to>
                                        <p:strVal val="visible"/>
                                      </p:to>
                                    </p:set>
                                    <p:animEffect transition="in" filter="fade">
                                      <p:cBhvr>
                                        <p:cTn id="66" dur="500"/>
                                        <p:tgtEl>
                                          <p:spTgt spid="21"/>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500"/>
                                        <p:tgtEl>
                                          <p:spTgt spid="24"/>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6"/>
                                        </p:tgtEl>
                                        <p:attrNameLst>
                                          <p:attrName>style.visibility</p:attrName>
                                        </p:attrNameLst>
                                      </p:cBhvr>
                                      <p:to>
                                        <p:strVal val="visible"/>
                                      </p:to>
                                    </p:set>
                                    <p:animEffect transition="in" filter="fade">
                                      <p:cBhvr>
                                        <p:cTn id="81" dur="500"/>
                                        <p:tgtEl>
                                          <p:spTgt spid="26"/>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57"/>
                                        </p:tgtEl>
                                        <p:attrNameLst>
                                          <p:attrName>style.visibility</p:attrName>
                                        </p:attrNameLst>
                                      </p:cBhvr>
                                      <p:to>
                                        <p:strVal val="visible"/>
                                      </p:to>
                                    </p:set>
                                    <p:animEffect transition="in" filter="fade">
                                      <p:cBhvr>
                                        <p:cTn id="87" dur="500"/>
                                        <p:tgtEl>
                                          <p:spTgt spid="15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9"/>
                                        </p:tgtEl>
                                        <p:attrNameLst>
                                          <p:attrName>style.visibility</p:attrName>
                                        </p:attrNameLst>
                                      </p:cBhvr>
                                      <p:to>
                                        <p:strVal val="visible"/>
                                      </p:to>
                                    </p:set>
                                    <p:animEffect transition="in" filter="fade">
                                      <p:cBhvr>
                                        <p:cTn id="90" dur="500"/>
                                        <p:tgtEl>
                                          <p:spTgt spid="2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31"/>
                                        </p:tgtEl>
                                        <p:attrNameLst>
                                          <p:attrName>style.visibility</p:attrName>
                                        </p:attrNameLst>
                                      </p:cBhvr>
                                      <p:to>
                                        <p:strVal val="visible"/>
                                      </p:to>
                                    </p:set>
                                    <p:animEffect transition="in" filter="fade">
                                      <p:cBhvr>
                                        <p:cTn id="95" dur="500"/>
                                        <p:tgtEl>
                                          <p:spTgt spid="31"/>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32"/>
                                        </p:tgtEl>
                                        <p:attrNameLst>
                                          <p:attrName>style.visibility</p:attrName>
                                        </p:attrNameLst>
                                      </p:cBhvr>
                                      <p:to>
                                        <p:strVal val="visible"/>
                                      </p:to>
                                    </p:set>
                                    <p:animEffect transition="in" filter="fade">
                                      <p:cBhvr>
                                        <p:cTn id="100" dur="500"/>
                                        <p:tgtEl>
                                          <p:spTgt spid="32"/>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146"/>
                                        </p:tgtEl>
                                      </p:cBhvr>
                                    </p:animEffect>
                                    <p:set>
                                      <p:cBhvr>
                                        <p:cTn id="105" dur="1" fill="hold">
                                          <p:stCondLst>
                                            <p:cond delay="499"/>
                                          </p:stCondLst>
                                        </p:cTn>
                                        <p:tgtEl>
                                          <p:spTgt spid="146"/>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31"/>
                                        </p:tgtEl>
                                      </p:cBhvr>
                                    </p:animEffect>
                                    <p:set>
                                      <p:cBhvr>
                                        <p:cTn id="108" dur="1" fill="hold">
                                          <p:stCondLst>
                                            <p:cond delay="499"/>
                                          </p:stCondLst>
                                        </p:cTn>
                                        <p:tgtEl>
                                          <p:spTgt spid="31"/>
                                        </p:tgtEl>
                                        <p:attrNameLst>
                                          <p:attrName>style.visibility</p:attrName>
                                        </p:attrNameLst>
                                      </p:cBhvr>
                                      <p:to>
                                        <p:strVal val="hidden"/>
                                      </p:to>
                                    </p:set>
                                  </p:childTnLst>
                                </p:cTn>
                              </p:par>
                              <p:par>
                                <p:cTn id="109" presetID="10" presetClass="exit" presetSubtype="0" fill="hold" grpId="1" nodeType="withEffect">
                                  <p:stCondLst>
                                    <p:cond delay="0"/>
                                  </p:stCondLst>
                                  <p:childTnLst>
                                    <p:animEffect transition="out" filter="fade">
                                      <p:cBhvr>
                                        <p:cTn id="110" dur="500"/>
                                        <p:tgtEl>
                                          <p:spTgt spid="32"/>
                                        </p:tgtEl>
                                      </p:cBhvr>
                                    </p:animEffect>
                                    <p:set>
                                      <p:cBhvr>
                                        <p:cTn id="111" dur="1" fill="hold">
                                          <p:stCondLst>
                                            <p:cond delay="499"/>
                                          </p:stCondLst>
                                        </p:cTn>
                                        <p:tgtEl>
                                          <p:spTgt spid="32"/>
                                        </p:tgtEl>
                                        <p:attrNameLst>
                                          <p:attrName>style.visibility</p:attrName>
                                        </p:attrNameLst>
                                      </p:cBhvr>
                                      <p:to>
                                        <p:strVal val="hidden"/>
                                      </p:to>
                                    </p:set>
                                  </p:childTnLst>
                                </p:cTn>
                              </p:par>
                              <p:par>
                                <p:cTn id="112" presetID="10" presetClass="exit" presetSubtype="0" fill="hold" grpId="1" nodeType="withEffect">
                                  <p:stCondLst>
                                    <p:cond delay="0"/>
                                  </p:stCondLst>
                                  <p:childTnLst>
                                    <p:animEffect transition="out" filter="fade">
                                      <p:cBhvr>
                                        <p:cTn id="113" dur="500"/>
                                        <p:tgtEl>
                                          <p:spTgt spid="29"/>
                                        </p:tgtEl>
                                      </p:cBhvr>
                                    </p:animEffect>
                                    <p:set>
                                      <p:cBhvr>
                                        <p:cTn id="114" dur="1" fill="hold">
                                          <p:stCondLst>
                                            <p:cond delay="499"/>
                                          </p:stCondLst>
                                        </p:cTn>
                                        <p:tgtEl>
                                          <p:spTgt spid="29"/>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147"/>
                                        </p:tgtEl>
                                        <p:attrNameLst>
                                          <p:attrName>style.visibility</p:attrName>
                                        </p:attrNameLst>
                                      </p:cBhvr>
                                      <p:to>
                                        <p:strVal val="visible"/>
                                      </p:to>
                                    </p:set>
                                    <p:animEffect transition="in" filter="fade">
                                      <p:cBhvr>
                                        <p:cTn id="119" dur="500"/>
                                        <p:tgtEl>
                                          <p:spTgt spid="147"/>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48"/>
                                        </p:tgtEl>
                                        <p:attrNameLst>
                                          <p:attrName>style.visibility</p:attrName>
                                        </p:attrNameLst>
                                      </p:cBhvr>
                                      <p:to>
                                        <p:strVal val="visible"/>
                                      </p:to>
                                    </p:set>
                                    <p:animEffect transition="in" filter="fade">
                                      <p:cBhvr>
                                        <p:cTn id="122" dur="500"/>
                                        <p:tgtEl>
                                          <p:spTgt spid="148"/>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49"/>
                                        </p:tgtEl>
                                        <p:attrNameLst>
                                          <p:attrName>style.visibility</p:attrName>
                                        </p:attrNameLst>
                                      </p:cBhvr>
                                      <p:to>
                                        <p:strVal val="visible"/>
                                      </p:to>
                                    </p:set>
                                    <p:animEffect transition="in" filter="fade">
                                      <p:cBhvr>
                                        <p:cTn id="125" dur="500"/>
                                        <p:tgtEl>
                                          <p:spTgt spid="149"/>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50"/>
                                        </p:tgtEl>
                                        <p:attrNameLst>
                                          <p:attrName>style.visibility</p:attrName>
                                        </p:attrNameLst>
                                      </p:cBhvr>
                                      <p:to>
                                        <p:strVal val="visible"/>
                                      </p:to>
                                    </p:set>
                                    <p:animEffect transition="in" filter="fade">
                                      <p:cBhvr>
                                        <p:cTn id="128" dur="500"/>
                                        <p:tgtEl>
                                          <p:spTgt spid="150"/>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51"/>
                                        </p:tgtEl>
                                        <p:attrNameLst>
                                          <p:attrName>style.visibility</p:attrName>
                                        </p:attrNameLst>
                                      </p:cBhvr>
                                      <p:to>
                                        <p:strVal val="visible"/>
                                      </p:to>
                                    </p:set>
                                    <p:animEffect transition="in" filter="fade">
                                      <p:cBhvr>
                                        <p:cTn id="131" dur="500"/>
                                        <p:tgtEl>
                                          <p:spTgt spid="151"/>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152"/>
                                        </p:tgtEl>
                                        <p:attrNameLst>
                                          <p:attrName>style.visibility</p:attrName>
                                        </p:attrNameLst>
                                      </p:cBhvr>
                                      <p:to>
                                        <p:strVal val="visible"/>
                                      </p:to>
                                    </p:set>
                                    <p:animEffect transition="in" filter="fade">
                                      <p:cBhvr>
                                        <p:cTn id="134" dur="500"/>
                                        <p:tgtEl>
                                          <p:spTgt spid="152"/>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153"/>
                                        </p:tgtEl>
                                        <p:attrNameLst>
                                          <p:attrName>style.visibility</p:attrName>
                                        </p:attrNameLst>
                                      </p:cBhvr>
                                      <p:to>
                                        <p:strVal val="visible"/>
                                      </p:to>
                                    </p:set>
                                    <p:animEffect transition="in" filter="fade">
                                      <p:cBhvr>
                                        <p:cTn id="137" dur="500"/>
                                        <p:tgtEl>
                                          <p:spTgt spid="153"/>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154"/>
                                        </p:tgtEl>
                                        <p:attrNameLst>
                                          <p:attrName>style.visibility</p:attrName>
                                        </p:attrNameLst>
                                      </p:cBhvr>
                                      <p:to>
                                        <p:strVal val="visible"/>
                                      </p:to>
                                    </p:set>
                                    <p:animEffect transition="in" filter="fade">
                                      <p:cBhvr>
                                        <p:cTn id="140" dur="500"/>
                                        <p:tgtEl>
                                          <p:spTgt spid="154"/>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155"/>
                                        </p:tgtEl>
                                        <p:attrNameLst>
                                          <p:attrName>style.visibility</p:attrName>
                                        </p:attrNameLst>
                                      </p:cBhvr>
                                      <p:to>
                                        <p:strVal val="visible"/>
                                      </p:to>
                                    </p:set>
                                    <p:animEffect transition="in" filter="fade">
                                      <p:cBhvr>
                                        <p:cTn id="143" dur="500"/>
                                        <p:tgtEl>
                                          <p:spTgt spid="155"/>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156"/>
                                        </p:tgtEl>
                                        <p:attrNameLst>
                                          <p:attrName>style.visibility</p:attrName>
                                        </p:attrNameLst>
                                      </p:cBhvr>
                                      <p:to>
                                        <p:strVal val="visible"/>
                                      </p:to>
                                    </p:set>
                                    <p:animEffect transition="in" filter="fade">
                                      <p:cBhvr>
                                        <p:cTn id="146" dur="500"/>
                                        <p:tgtEl>
                                          <p:spTgt spid="156"/>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58"/>
                                        </p:tgtEl>
                                        <p:attrNameLst>
                                          <p:attrName>style.visibility</p:attrName>
                                        </p:attrNameLst>
                                      </p:cBhvr>
                                      <p:to>
                                        <p:strVal val="visible"/>
                                      </p:to>
                                    </p:set>
                                    <p:animEffect transition="in" filter="fade">
                                      <p:cBhvr>
                                        <p:cTn id="149" dur="500"/>
                                        <p:tgtEl>
                                          <p:spTgt spid="15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120"/>
                                        </p:tgtEl>
                                        <p:attrNameLst>
                                          <p:attrName>style.visibility</p:attrName>
                                        </p:attrNameLst>
                                      </p:cBhvr>
                                      <p:to>
                                        <p:strVal val="visible"/>
                                      </p:to>
                                    </p:set>
                                    <p:animEffect transition="in" filter="fade">
                                      <p:cBhvr>
                                        <p:cTn id="152" dur="500"/>
                                        <p:tgtEl>
                                          <p:spTgt spid="120"/>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90"/>
                                        </p:tgtEl>
                                        <p:attrNameLst>
                                          <p:attrName>style.visibility</p:attrName>
                                        </p:attrNameLst>
                                      </p:cBhvr>
                                      <p:to>
                                        <p:strVal val="visible"/>
                                      </p:to>
                                    </p:set>
                                    <p:animEffect transition="in" filter="fade">
                                      <p:cBhvr>
                                        <p:cTn id="157" dur="500"/>
                                        <p:tgtEl>
                                          <p:spTgt spid="90"/>
                                        </p:tgtEl>
                                      </p:cBhvr>
                                    </p:animEffect>
                                  </p:childTnLst>
                                </p:cTn>
                              </p:par>
                              <p:par>
                                <p:cTn id="158" presetID="10" presetClass="entr" presetSubtype="0" fill="hold" nodeType="withEffect">
                                  <p:stCondLst>
                                    <p:cond delay="0"/>
                                  </p:stCondLst>
                                  <p:childTnLst>
                                    <p:set>
                                      <p:cBhvr>
                                        <p:cTn id="159" dur="1" fill="hold">
                                          <p:stCondLst>
                                            <p:cond delay="0"/>
                                          </p:stCondLst>
                                        </p:cTn>
                                        <p:tgtEl>
                                          <p:spTgt spid="85"/>
                                        </p:tgtEl>
                                        <p:attrNameLst>
                                          <p:attrName>style.visibility</p:attrName>
                                        </p:attrNameLst>
                                      </p:cBhvr>
                                      <p:to>
                                        <p:strVal val="visible"/>
                                      </p:to>
                                    </p:set>
                                    <p:animEffect transition="in" filter="fade">
                                      <p:cBhvr>
                                        <p:cTn id="160" dur="500"/>
                                        <p:tgtEl>
                                          <p:spTgt spid="85"/>
                                        </p:tgtEl>
                                      </p:cBhvr>
                                    </p:animEffect>
                                  </p:childTnLst>
                                </p:cTn>
                              </p:par>
                              <p:par>
                                <p:cTn id="161" presetID="10" presetClass="entr" presetSubtype="0" fill="hold" nodeType="withEffect">
                                  <p:stCondLst>
                                    <p:cond delay="0"/>
                                  </p:stCondLst>
                                  <p:childTnLst>
                                    <p:set>
                                      <p:cBhvr>
                                        <p:cTn id="162" dur="1" fill="hold">
                                          <p:stCondLst>
                                            <p:cond delay="0"/>
                                          </p:stCondLst>
                                        </p:cTn>
                                        <p:tgtEl>
                                          <p:spTgt spid="35"/>
                                        </p:tgtEl>
                                        <p:attrNameLst>
                                          <p:attrName>style.visibility</p:attrName>
                                        </p:attrNameLst>
                                      </p:cBhvr>
                                      <p:to>
                                        <p:strVal val="visible"/>
                                      </p:to>
                                    </p:set>
                                    <p:animEffect transition="in" filter="fade">
                                      <p:cBhvr>
                                        <p:cTn id="163" dur="500"/>
                                        <p:tgtEl>
                                          <p:spTgt spid="35"/>
                                        </p:tgtEl>
                                      </p:cBhvr>
                                    </p:animEffect>
                                  </p:childTnLst>
                                </p:cTn>
                              </p:par>
                            </p:childTnLst>
                          </p:cTn>
                        </p:par>
                      </p:childTnLst>
                    </p:cTn>
                  </p:par>
                  <p:par>
                    <p:cTn id="164" fill="hold">
                      <p:stCondLst>
                        <p:cond delay="indefinite"/>
                      </p:stCondLst>
                      <p:childTnLst>
                        <p:par>
                          <p:cTn id="165" fill="hold">
                            <p:stCondLst>
                              <p:cond delay="0"/>
                            </p:stCondLst>
                            <p:childTnLst>
                              <p:par>
                                <p:cTn id="166" presetID="10" presetClass="entr" presetSubtype="0" fill="hold" nodeType="clickEffect">
                                  <p:stCondLst>
                                    <p:cond delay="0"/>
                                  </p:stCondLst>
                                  <p:childTnLst>
                                    <p:set>
                                      <p:cBhvr>
                                        <p:cTn id="167" dur="1" fill="hold">
                                          <p:stCondLst>
                                            <p:cond delay="0"/>
                                          </p:stCondLst>
                                        </p:cTn>
                                        <p:tgtEl>
                                          <p:spTgt spid="37"/>
                                        </p:tgtEl>
                                        <p:attrNameLst>
                                          <p:attrName>style.visibility</p:attrName>
                                        </p:attrNameLst>
                                      </p:cBhvr>
                                      <p:to>
                                        <p:strVal val="visible"/>
                                      </p:to>
                                    </p:set>
                                    <p:animEffect transition="in" filter="fade">
                                      <p:cBhvr>
                                        <p:cTn id="168" dur="500"/>
                                        <p:tgtEl>
                                          <p:spTgt spid="37"/>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38"/>
                                        </p:tgtEl>
                                        <p:attrNameLst>
                                          <p:attrName>style.visibility</p:attrName>
                                        </p:attrNameLst>
                                      </p:cBhvr>
                                      <p:to>
                                        <p:strVal val="visible"/>
                                      </p:to>
                                    </p:set>
                                    <p:animEffect transition="in" filter="fade">
                                      <p:cBhvr>
                                        <p:cTn id="171" dur="500"/>
                                        <p:tgtEl>
                                          <p:spTgt spid="38"/>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39"/>
                                        </p:tgtEl>
                                        <p:attrNameLst>
                                          <p:attrName>style.visibility</p:attrName>
                                        </p:attrNameLst>
                                      </p:cBhvr>
                                      <p:to>
                                        <p:strVal val="visible"/>
                                      </p:to>
                                    </p:set>
                                    <p:animEffect transition="in" filter="fade">
                                      <p:cBhvr>
                                        <p:cTn id="174" dur="500"/>
                                        <p:tgtEl>
                                          <p:spTgt spid="39"/>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500"/>
                                        <p:tgtEl>
                                          <p:spTgt spid="40"/>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41"/>
                                        </p:tgtEl>
                                        <p:attrNameLst>
                                          <p:attrName>style.visibility</p:attrName>
                                        </p:attrNameLst>
                                      </p:cBhvr>
                                      <p:to>
                                        <p:strVal val="visible"/>
                                      </p:to>
                                    </p:set>
                                    <p:animEffect transition="in" filter="fade">
                                      <p:cBhvr>
                                        <p:cTn id="180" dur="500"/>
                                        <p:tgtEl>
                                          <p:spTgt spid="41"/>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2"/>
                                        </p:tgtEl>
                                        <p:attrNameLst>
                                          <p:attrName>style.visibility</p:attrName>
                                        </p:attrNameLst>
                                      </p:cBhvr>
                                      <p:to>
                                        <p:strVal val="visible"/>
                                      </p:to>
                                    </p:set>
                                    <p:animEffect transition="in" filter="fade">
                                      <p:cBhvr>
                                        <p:cTn id="183" dur="500"/>
                                        <p:tgtEl>
                                          <p:spTgt spid="42"/>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43"/>
                                        </p:tgtEl>
                                        <p:attrNameLst>
                                          <p:attrName>style.visibility</p:attrName>
                                        </p:attrNameLst>
                                      </p:cBhvr>
                                      <p:to>
                                        <p:strVal val="visible"/>
                                      </p:to>
                                    </p:set>
                                    <p:animEffect transition="in" filter="fade">
                                      <p:cBhvr>
                                        <p:cTn id="186" dur="500"/>
                                        <p:tgtEl>
                                          <p:spTgt spid="43"/>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44"/>
                                        </p:tgtEl>
                                        <p:attrNameLst>
                                          <p:attrName>style.visibility</p:attrName>
                                        </p:attrNameLst>
                                      </p:cBhvr>
                                      <p:to>
                                        <p:strVal val="visible"/>
                                      </p:to>
                                    </p:set>
                                    <p:animEffect transition="in" filter="fade">
                                      <p:cBhvr>
                                        <p:cTn id="189" dur="500"/>
                                        <p:tgtEl>
                                          <p:spTgt spid="44"/>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45"/>
                                        </p:tgtEl>
                                        <p:attrNameLst>
                                          <p:attrName>style.visibility</p:attrName>
                                        </p:attrNameLst>
                                      </p:cBhvr>
                                      <p:to>
                                        <p:strVal val="visible"/>
                                      </p:to>
                                    </p:set>
                                    <p:animEffect transition="in" filter="fade">
                                      <p:cBhvr>
                                        <p:cTn id="192" dur="500"/>
                                        <p:tgtEl>
                                          <p:spTgt spid="45"/>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46"/>
                                        </p:tgtEl>
                                        <p:attrNameLst>
                                          <p:attrName>style.visibility</p:attrName>
                                        </p:attrNameLst>
                                      </p:cBhvr>
                                      <p:to>
                                        <p:strVal val="visible"/>
                                      </p:to>
                                    </p:set>
                                    <p:animEffect transition="in" filter="fade">
                                      <p:cBhvr>
                                        <p:cTn id="195" dur="500"/>
                                        <p:tgtEl>
                                          <p:spTgt spid="46"/>
                                        </p:tgtEl>
                                      </p:cBhvr>
                                    </p:animEffect>
                                  </p:childTnLst>
                                </p:cTn>
                              </p:par>
                              <p:par>
                                <p:cTn id="196" presetID="10" presetClass="entr" presetSubtype="0" fill="hold" grpId="0" nodeType="withEffect">
                                  <p:stCondLst>
                                    <p:cond delay="0"/>
                                  </p:stCondLst>
                                  <p:childTnLst>
                                    <p:set>
                                      <p:cBhvr>
                                        <p:cTn id="197" dur="1" fill="hold">
                                          <p:stCondLst>
                                            <p:cond delay="0"/>
                                          </p:stCondLst>
                                        </p:cTn>
                                        <p:tgtEl>
                                          <p:spTgt spid="47"/>
                                        </p:tgtEl>
                                        <p:attrNameLst>
                                          <p:attrName>style.visibility</p:attrName>
                                        </p:attrNameLst>
                                      </p:cBhvr>
                                      <p:to>
                                        <p:strVal val="visible"/>
                                      </p:to>
                                    </p:set>
                                    <p:animEffect transition="in" filter="fade">
                                      <p:cBhvr>
                                        <p:cTn id="198" dur="500"/>
                                        <p:tgtEl>
                                          <p:spTgt spid="47"/>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48"/>
                                        </p:tgtEl>
                                        <p:attrNameLst>
                                          <p:attrName>style.visibility</p:attrName>
                                        </p:attrNameLst>
                                      </p:cBhvr>
                                      <p:to>
                                        <p:strVal val="visible"/>
                                      </p:to>
                                    </p:set>
                                    <p:animEffect transition="in" filter="fade">
                                      <p:cBhvr>
                                        <p:cTn id="201" dur="500"/>
                                        <p:tgtEl>
                                          <p:spTgt spid="48"/>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49"/>
                                        </p:tgtEl>
                                        <p:attrNameLst>
                                          <p:attrName>style.visibility</p:attrName>
                                        </p:attrNameLst>
                                      </p:cBhvr>
                                      <p:to>
                                        <p:strVal val="visible"/>
                                      </p:to>
                                    </p:set>
                                    <p:animEffect transition="in" filter="fade">
                                      <p:cBhvr>
                                        <p:cTn id="204" dur="500"/>
                                        <p:tgtEl>
                                          <p:spTgt spid="49"/>
                                        </p:tgtEl>
                                      </p:cBhvr>
                                    </p:animEffect>
                                  </p:childTnLst>
                                </p:cTn>
                              </p:par>
                              <p:par>
                                <p:cTn id="205" presetID="10" presetClass="entr" presetSubtype="0" fill="hold" grpId="0" nodeType="withEffect">
                                  <p:stCondLst>
                                    <p:cond delay="0"/>
                                  </p:stCondLst>
                                  <p:childTnLst>
                                    <p:set>
                                      <p:cBhvr>
                                        <p:cTn id="206" dur="1" fill="hold">
                                          <p:stCondLst>
                                            <p:cond delay="0"/>
                                          </p:stCondLst>
                                        </p:cTn>
                                        <p:tgtEl>
                                          <p:spTgt spid="50"/>
                                        </p:tgtEl>
                                        <p:attrNameLst>
                                          <p:attrName>style.visibility</p:attrName>
                                        </p:attrNameLst>
                                      </p:cBhvr>
                                      <p:to>
                                        <p:strVal val="visible"/>
                                      </p:to>
                                    </p:set>
                                    <p:animEffect transition="in" filter="fade">
                                      <p:cBhvr>
                                        <p:cTn id="207" dur="500"/>
                                        <p:tgtEl>
                                          <p:spTgt spid="50"/>
                                        </p:tgtEl>
                                      </p:cBhvr>
                                    </p:animEffect>
                                  </p:childTnLst>
                                </p:cTn>
                              </p:par>
                              <p:par>
                                <p:cTn id="208" presetID="10" presetClass="entr" presetSubtype="0" fill="hold" grpId="0" nodeType="withEffect">
                                  <p:stCondLst>
                                    <p:cond delay="0"/>
                                  </p:stCondLst>
                                  <p:childTnLst>
                                    <p:set>
                                      <p:cBhvr>
                                        <p:cTn id="209" dur="1" fill="hold">
                                          <p:stCondLst>
                                            <p:cond delay="0"/>
                                          </p:stCondLst>
                                        </p:cTn>
                                        <p:tgtEl>
                                          <p:spTgt spid="51"/>
                                        </p:tgtEl>
                                        <p:attrNameLst>
                                          <p:attrName>style.visibility</p:attrName>
                                        </p:attrNameLst>
                                      </p:cBhvr>
                                      <p:to>
                                        <p:strVal val="visible"/>
                                      </p:to>
                                    </p:set>
                                    <p:animEffect transition="in" filter="fade">
                                      <p:cBhvr>
                                        <p:cTn id="210" dur="500"/>
                                        <p:tgtEl>
                                          <p:spTgt spid="51"/>
                                        </p:tgtEl>
                                      </p:cBhvr>
                                    </p:animEffect>
                                  </p:childTnLst>
                                </p:cTn>
                              </p:par>
                              <p:par>
                                <p:cTn id="211" presetID="10" presetClass="entr" presetSubtype="0" fill="hold" grpId="0" nodeType="withEffect">
                                  <p:stCondLst>
                                    <p:cond delay="0"/>
                                  </p:stCondLst>
                                  <p:childTnLst>
                                    <p:set>
                                      <p:cBhvr>
                                        <p:cTn id="212" dur="1" fill="hold">
                                          <p:stCondLst>
                                            <p:cond delay="0"/>
                                          </p:stCondLst>
                                        </p:cTn>
                                        <p:tgtEl>
                                          <p:spTgt spid="52"/>
                                        </p:tgtEl>
                                        <p:attrNameLst>
                                          <p:attrName>style.visibility</p:attrName>
                                        </p:attrNameLst>
                                      </p:cBhvr>
                                      <p:to>
                                        <p:strVal val="visible"/>
                                      </p:to>
                                    </p:set>
                                    <p:animEffect transition="in" filter="fade">
                                      <p:cBhvr>
                                        <p:cTn id="213" dur="500"/>
                                        <p:tgtEl>
                                          <p:spTgt spid="52"/>
                                        </p:tgtEl>
                                      </p:cBhvr>
                                    </p:animEffect>
                                  </p:childTnLst>
                                </p:cTn>
                              </p:par>
                              <p:par>
                                <p:cTn id="214" presetID="10" presetClass="entr" presetSubtype="0" fill="hold" grpId="0" nodeType="withEffect">
                                  <p:stCondLst>
                                    <p:cond delay="0"/>
                                  </p:stCondLst>
                                  <p:childTnLst>
                                    <p:set>
                                      <p:cBhvr>
                                        <p:cTn id="215" dur="1" fill="hold">
                                          <p:stCondLst>
                                            <p:cond delay="0"/>
                                          </p:stCondLst>
                                        </p:cTn>
                                        <p:tgtEl>
                                          <p:spTgt spid="53"/>
                                        </p:tgtEl>
                                        <p:attrNameLst>
                                          <p:attrName>style.visibility</p:attrName>
                                        </p:attrNameLst>
                                      </p:cBhvr>
                                      <p:to>
                                        <p:strVal val="visible"/>
                                      </p:to>
                                    </p:set>
                                    <p:animEffect transition="in" filter="fade">
                                      <p:cBhvr>
                                        <p:cTn id="216" dur="500"/>
                                        <p:tgtEl>
                                          <p:spTgt spid="53"/>
                                        </p:tgtEl>
                                      </p:cBhvr>
                                    </p:animEffect>
                                  </p:childTnLst>
                                </p:cTn>
                              </p:par>
                              <p:par>
                                <p:cTn id="217" presetID="10" presetClass="entr" presetSubtype="0" fill="hold" grpId="0" nodeType="withEffect">
                                  <p:stCondLst>
                                    <p:cond delay="0"/>
                                  </p:stCondLst>
                                  <p:childTnLst>
                                    <p:set>
                                      <p:cBhvr>
                                        <p:cTn id="218" dur="1" fill="hold">
                                          <p:stCondLst>
                                            <p:cond delay="0"/>
                                          </p:stCondLst>
                                        </p:cTn>
                                        <p:tgtEl>
                                          <p:spTgt spid="54"/>
                                        </p:tgtEl>
                                        <p:attrNameLst>
                                          <p:attrName>style.visibility</p:attrName>
                                        </p:attrNameLst>
                                      </p:cBhvr>
                                      <p:to>
                                        <p:strVal val="visible"/>
                                      </p:to>
                                    </p:set>
                                    <p:animEffect transition="in" filter="fade">
                                      <p:cBhvr>
                                        <p:cTn id="219" dur="500"/>
                                        <p:tgtEl>
                                          <p:spTgt spid="54"/>
                                        </p:tgtEl>
                                      </p:cBhvr>
                                    </p:animEffect>
                                  </p:childTnLst>
                                </p:cTn>
                              </p:par>
                              <p:par>
                                <p:cTn id="220" presetID="10" presetClass="entr" presetSubtype="0" fill="hold" grpId="0" nodeType="withEffect">
                                  <p:stCondLst>
                                    <p:cond delay="0"/>
                                  </p:stCondLst>
                                  <p:childTnLst>
                                    <p:set>
                                      <p:cBhvr>
                                        <p:cTn id="221" dur="1" fill="hold">
                                          <p:stCondLst>
                                            <p:cond delay="0"/>
                                          </p:stCondLst>
                                        </p:cTn>
                                        <p:tgtEl>
                                          <p:spTgt spid="55"/>
                                        </p:tgtEl>
                                        <p:attrNameLst>
                                          <p:attrName>style.visibility</p:attrName>
                                        </p:attrNameLst>
                                      </p:cBhvr>
                                      <p:to>
                                        <p:strVal val="visible"/>
                                      </p:to>
                                    </p:set>
                                    <p:animEffect transition="in" filter="fade">
                                      <p:cBhvr>
                                        <p:cTn id="222" dur="500"/>
                                        <p:tgtEl>
                                          <p:spTgt spid="55"/>
                                        </p:tgtEl>
                                      </p:cBhvr>
                                    </p:animEffect>
                                  </p:childTnLst>
                                </p:cTn>
                              </p:par>
                              <p:par>
                                <p:cTn id="223" presetID="10" presetClass="entr" presetSubtype="0" fill="hold" grpId="0" nodeType="withEffect">
                                  <p:stCondLst>
                                    <p:cond delay="0"/>
                                  </p:stCondLst>
                                  <p:childTnLst>
                                    <p:set>
                                      <p:cBhvr>
                                        <p:cTn id="224" dur="1" fill="hold">
                                          <p:stCondLst>
                                            <p:cond delay="0"/>
                                          </p:stCondLst>
                                        </p:cTn>
                                        <p:tgtEl>
                                          <p:spTgt spid="56"/>
                                        </p:tgtEl>
                                        <p:attrNameLst>
                                          <p:attrName>style.visibility</p:attrName>
                                        </p:attrNameLst>
                                      </p:cBhvr>
                                      <p:to>
                                        <p:strVal val="visible"/>
                                      </p:to>
                                    </p:set>
                                    <p:animEffect transition="in" filter="fade">
                                      <p:cBhvr>
                                        <p:cTn id="225" dur="500"/>
                                        <p:tgtEl>
                                          <p:spTgt spid="56"/>
                                        </p:tgtEl>
                                      </p:cBhvr>
                                    </p:animEffect>
                                  </p:childTnLst>
                                </p:cTn>
                              </p:par>
                              <p:par>
                                <p:cTn id="226" presetID="10" presetClass="entr" presetSubtype="0" fill="hold" grpId="0" nodeType="withEffect">
                                  <p:stCondLst>
                                    <p:cond delay="0"/>
                                  </p:stCondLst>
                                  <p:childTnLst>
                                    <p:set>
                                      <p:cBhvr>
                                        <p:cTn id="227" dur="1" fill="hold">
                                          <p:stCondLst>
                                            <p:cond delay="0"/>
                                          </p:stCondLst>
                                        </p:cTn>
                                        <p:tgtEl>
                                          <p:spTgt spid="57"/>
                                        </p:tgtEl>
                                        <p:attrNameLst>
                                          <p:attrName>style.visibility</p:attrName>
                                        </p:attrNameLst>
                                      </p:cBhvr>
                                      <p:to>
                                        <p:strVal val="visible"/>
                                      </p:to>
                                    </p:set>
                                    <p:animEffect transition="in" filter="fade">
                                      <p:cBhvr>
                                        <p:cTn id="228" dur="500"/>
                                        <p:tgtEl>
                                          <p:spTgt spid="57"/>
                                        </p:tgtEl>
                                      </p:cBhvr>
                                    </p:animEffect>
                                  </p:childTnLst>
                                </p:cTn>
                              </p:par>
                              <p:par>
                                <p:cTn id="229" presetID="10" presetClass="entr" presetSubtype="0" fill="hold" grpId="0" nodeType="withEffect">
                                  <p:stCondLst>
                                    <p:cond delay="0"/>
                                  </p:stCondLst>
                                  <p:childTnLst>
                                    <p:set>
                                      <p:cBhvr>
                                        <p:cTn id="230" dur="1" fill="hold">
                                          <p:stCondLst>
                                            <p:cond delay="0"/>
                                          </p:stCondLst>
                                        </p:cTn>
                                        <p:tgtEl>
                                          <p:spTgt spid="58"/>
                                        </p:tgtEl>
                                        <p:attrNameLst>
                                          <p:attrName>style.visibility</p:attrName>
                                        </p:attrNameLst>
                                      </p:cBhvr>
                                      <p:to>
                                        <p:strVal val="visible"/>
                                      </p:to>
                                    </p:set>
                                    <p:animEffect transition="in" filter="fade">
                                      <p:cBhvr>
                                        <p:cTn id="231" dur="500"/>
                                        <p:tgtEl>
                                          <p:spTgt spid="58"/>
                                        </p:tgtEl>
                                      </p:cBhvr>
                                    </p:animEffect>
                                  </p:childTnLst>
                                </p:cTn>
                              </p:par>
                              <p:par>
                                <p:cTn id="232" presetID="10" presetClass="entr" presetSubtype="0" fill="hold" grpId="0" nodeType="withEffect">
                                  <p:stCondLst>
                                    <p:cond delay="0"/>
                                  </p:stCondLst>
                                  <p:childTnLst>
                                    <p:set>
                                      <p:cBhvr>
                                        <p:cTn id="233" dur="1" fill="hold">
                                          <p:stCondLst>
                                            <p:cond delay="0"/>
                                          </p:stCondLst>
                                        </p:cTn>
                                        <p:tgtEl>
                                          <p:spTgt spid="59"/>
                                        </p:tgtEl>
                                        <p:attrNameLst>
                                          <p:attrName>style.visibility</p:attrName>
                                        </p:attrNameLst>
                                      </p:cBhvr>
                                      <p:to>
                                        <p:strVal val="visible"/>
                                      </p:to>
                                    </p:set>
                                    <p:animEffect transition="in" filter="fade">
                                      <p:cBhvr>
                                        <p:cTn id="234" dur="500"/>
                                        <p:tgtEl>
                                          <p:spTgt spid="59"/>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60"/>
                                        </p:tgtEl>
                                        <p:attrNameLst>
                                          <p:attrName>style.visibility</p:attrName>
                                        </p:attrNameLst>
                                      </p:cBhvr>
                                      <p:to>
                                        <p:strVal val="visible"/>
                                      </p:to>
                                    </p:set>
                                    <p:animEffect transition="in" filter="fade">
                                      <p:cBhvr>
                                        <p:cTn id="237" dur="500"/>
                                        <p:tgtEl>
                                          <p:spTgt spid="60"/>
                                        </p:tgtEl>
                                      </p:cBhvr>
                                    </p:animEffect>
                                  </p:childTnLst>
                                </p:cTn>
                              </p:par>
                              <p:par>
                                <p:cTn id="238" presetID="10" presetClass="entr" presetSubtype="0" fill="hold" grpId="0" nodeType="withEffect">
                                  <p:stCondLst>
                                    <p:cond delay="0"/>
                                  </p:stCondLst>
                                  <p:childTnLst>
                                    <p:set>
                                      <p:cBhvr>
                                        <p:cTn id="239" dur="1" fill="hold">
                                          <p:stCondLst>
                                            <p:cond delay="0"/>
                                          </p:stCondLst>
                                        </p:cTn>
                                        <p:tgtEl>
                                          <p:spTgt spid="61"/>
                                        </p:tgtEl>
                                        <p:attrNameLst>
                                          <p:attrName>style.visibility</p:attrName>
                                        </p:attrNameLst>
                                      </p:cBhvr>
                                      <p:to>
                                        <p:strVal val="visible"/>
                                      </p:to>
                                    </p:set>
                                    <p:animEffect transition="in" filter="fade">
                                      <p:cBhvr>
                                        <p:cTn id="240" dur="500"/>
                                        <p:tgtEl>
                                          <p:spTgt spid="61"/>
                                        </p:tgtEl>
                                      </p:cBhvr>
                                    </p:animEffect>
                                  </p:childTnLst>
                                </p:cTn>
                              </p:par>
                              <p:par>
                                <p:cTn id="241" presetID="10" presetClass="entr" presetSubtype="0" fill="hold" grpId="0" nodeType="withEffect">
                                  <p:stCondLst>
                                    <p:cond delay="0"/>
                                  </p:stCondLst>
                                  <p:childTnLst>
                                    <p:set>
                                      <p:cBhvr>
                                        <p:cTn id="242" dur="1" fill="hold">
                                          <p:stCondLst>
                                            <p:cond delay="0"/>
                                          </p:stCondLst>
                                        </p:cTn>
                                        <p:tgtEl>
                                          <p:spTgt spid="62"/>
                                        </p:tgtEl>
                                        <p:attrNameLst>
                                          <p:attrName>style.visibility</p:attrName>
                                        </p:attrNameLst>
                                      </p:cBhvr>
                                      <p:to>
                                        <p:strVal val="visible"/>
                                      </p:to>
                                    </p:set>
                                    <p:animEffect transition="in" filter="fade">
                                      <p:cBhvr>
                                        <p:cTn id="243" dur="500"/>
                                        <p:tgtEl>
                                          <p:spTgt spid="62"/>
                                        </p:tgtEl>
                                      </p:cBhvr>
                                    </p:animEffect>
                                  </p:childTnLst>
                                </p:cTn>
                              </p:par>
                              <p:par>
                                <p:cTn id="244" presetID="10" presetClass="entr" presetSubtype="0" fill="hold" grpId="0" nodeType="withEffect">
                                  <p:stCondLst>
                                    <p:cond delay="0"/>
                                  </p:stCondLst>
                                  <p:childTnLst>
                                    <p:set>
                                      <p:cBhvr>
                                        <p:cTn id="245" dur="1" fill="hold">
                                          <p:stCondLst>
                                            <p:cond delay="0"/>
                                          </p:stCondLst>
                                        </p:cTn>
                                        <p:tgtEl>
                                          <p:spTgt spid="63"/>
                                        </p:tgtEl>
                                        <p:attrNameLst>
                                          <p:attrName>style.visibility</p:attrName>
                                        </p:attrNameLst>
                                      </p:cBhvr>
                                      <p:to>
                                        <p:strVal val="visible"/>
                                      </p:to>
                                    </p:set>
                                    <p:animEffect transition="in" filter="fade">
                                      <p:cBhvr>
                                        <p:cTn id="246" dur="500"/>
                                        <p:tgtEl>
                                          <p:spTgt spid="63"/>
                                        </p:tgtEl>
                                      </p:cBhvr>
                                    </p:animEffect>
                                  </p:childTnLst>
                                </p:cTn>
                              </p:par>
                              <p:par>
                                <p:cTn id="247" presetID="10" presetClass="entr" presetSubtype="0" fill="hold" grpId="0" nodeType="withEffect">
                                  <p:stCondLst>
                                    <p:cond delay="0"/>
                                  </p:stCondLst>
                                  <p:childTnLst>
                                    <p:set>
                                      <p:cBhvr>
                                        <p:cTn id="248" dur="1" fill="hold">
                                          <p:stCondLst>
                                            <p:cond delay="0"/>
                                          </p:stCondLst>
                                        </p:cTn>
                                        <p:tgtEl>
                                          <p:spTgt spid="64"/>
                                        </p:tgtEl>
                                        <p:attrNameLst>
                                          <p:attrName>style.visibility</p:attrName>
                                        </p:attrNameLst>
                                      </p:cBhvr>
                                      <p:to>
                                        <p:strVal val="visible"/>
                                      </p:to>
                                    </p:set>
                                    <p:animEffect transition="in" filter="fade">
                                      <p:cBhvr>
                                        <p:cTn id="249" dur="500"/>
                                        <p:tgtEl>
                                          <p:spTgt spid="64"/>
                                        </p:tgtEl>
                                      </p:cBhvr>
                                    </p:animEffect>
                                  </p:childTnLst>
                                </p:cTn>
                              </p:par>
                              <p:par>
                                <p:cTn id="250" presetID="10" presetClass="entr" presetSubtype="0" fill="hold" grpId="0" nodeType="withEffect">
                                  <p:stCondLst>
                                    <p:cond delay="0"/>
                                  </p:stCondLst>
                                  <p:childTnLst>
                                    <p:set>
                                      <p:cBhvr>
                                        <p:cTn id="251" dur="1" fill="hold">
                                          <p:stCondLst>
                                            <p:cond delay="0"/>
                                          </p:stCondLst>
                                        </p:cTn>
                                        <p:tgtEl>
                                          <p:spTgt spid="65"/>
                                        </p:tgtEl>
                                        <p:attrNameLst>
                                          <p:attrName>style.visibility</p:attrName>
                                        </p:attrNameLst>
                                      </p:cBhvr>
                                      <p:to>
                                        <p:strVal val="visible"/>
                                      </p:to>
                                    </p:set>
                                    <p:animEffect transition="in" filter="fade">
                                      <p:cBhvr>
                                        <p:cTn id="252" dur="500"/>
                                        <p:tgtEl>
                                          <p:spTgt spid="65"/>
                                        </p:tgtEl>
                                      </p:cBhvr>
                                    </p:animEffect>
                                  </p:childTnLst>
                                </p:cTn>
                              </p:par>
                              <p:par>
                                <p:cTn id="253" presetID="10" presetClass="entr" presetSubtype="0" fill="hold" grpId="0" nodeType="withEffect">
                                  <p:stCondLst>
                                    <p:cond delay="0"/>
                                  </p:stCondLst>
                                  <p:childTnLst>
                                    <p:set>
                                      <p:cBhvr>
                                        <p:cTn id="254" dur="1" fill="hold">
                                          <p:stCondLst>
                                            <p:cond delay="0"/>
                                          </p:stCondLst>
                                        </p:cTn>
                                        <p:tgtEl>
                                          <p:spTgt spid="66"/>
                                        </p:tgtEl>
                                        <p:attrNameLst>
                                          <p:attrName>style.visibility</p:attrName>
                                        </p:attrNameLst>
                                      </p:cBhvr>
                                      <p:to>
                                        <p:strVal val="visible"/>
                                      </p:to>
                                    </p:set>
                                    <p:animEffect transition="in" filter="fade">
                                      <p:cBhvr>
                                        <p:cTn id="255" dur="500"/>
                                        <p:tgtEl>
                                          <p:spTgt spid="66"/>
                                        </p:tgtEl>
                                      </p:cBhvr>
                                    </p:animEffect>
                                  </p:childTnLst>
                                </p:cTn>
                              </p:par>
                              <p:par>
                                <p:cTn id="256" presetID="10" presetClass="entr" presetSubtype="0" fill="hold" grpId="0" nodeType="withEffect">
                                  <p:stCondLst>
                                    <p:cond delay="0"/>
                                  </p:stCondLst>
                                  <p:childTnLst>
                                    <p:set>
                                      <p:cBhvr>
                                        <p:cTn id="257" dur="1" fill="hold">
                                          <p:stCondLst>
                                            <p:cond delay="0"/>
                                          </p:stCondLst>
                                        </p:cTn>
                                        <p:tgtEl>
                                          <p:spTgt spid="68"/>
                                        </p:tgtEl>
                                        <p:attrNameLst>
                                          <p:attrName>style.visibility</p:attrName>
                                        </p:attrNameLst>
                                      </p:cBhvr>
                                      <p:to>
                                        <p:strVal val="visible"/>
                                      </p:to>
                                    </p:set>
                                    <p:animEffect transition="in" filter="fade">
                                      <p:cBhvr>
                                        <p:cTn id="258" dur="500"/>
                                        <p:tgtEl>
                                          <p:spTgt spid="68"/>
                                        </p:tgtEl>
                                      </p:cBhvr>
                                    </p:animEffect>
                                  </p:childTnLst>
                                </p:cTn>
                              </p:par>
                              <p:par>
                                <p:cTn id="259" presetID="10" presetClass="entr" presetSubtype="0" fill="hold" grpId="0" nodeType="withEffect">
                                  <p:stCondLst>
                                    <p:cond delay="0"/>
                                  </p:stCondLst>
                                  <p:childTnLst>
                                    <p:set>
                                      <p:cBhvr>
                                        <p:cTn id="260" dur="1" fill="hold">
                                          <p:stCondLst>
                                            <p:cond delay="0"/>
                                          </p:stCondLst>
                                        </p:cTn>
                                        <p:tgtEl>
                                          <p:spTgt spid="69"/>
                                        </p:tgtEl>
                                        <p:attrNameLst>
                                          <p:attrName>style.visibility</p:attrName>
                                        </p:attrNameLst>
                                      </p:cBhvr>
                                      <p:to>
                                        <p:strVal val="visible"/>
                                      </p:to>
                                    </p:set>
                                    <p:animEffect transition="in" filter="fade">
                                      <p:cBhvr>
                                        <p:cTn id="261" dur="500"/>
                                        <p:tgtEl>
                                          <p:spTgt spid="69"/>
                                        </p:tgtEl>
                                      </p:cBhvr>
                                    </p:animEffect>
                                  </p:childTnLst>
                                </p:cTn>
                              </p:par>
                              <p:par>
                                <p:cTn id="262" presetID="10" presetClass="entr" presetSubtype="0" fill="hold" grpId="0" nodeType="withEffect">
                                  <p:stCondLst>
                                    <p:cond delay="0"/>
                                  </p:stCondLst>
                                  <p:childTnLst>
                                    <p:set>
                                      <p:cBhvr>
                                        <p:cTn id="263" dur="1" fill="hold">
                                          <p:stCondLst>
                                            <p:cond delay="0"/>
                                          </p:stCondLst>
                                        </p:cTn>
                                        <p:tgtEl>
                                          <p:spTgt spid="86"/>
                                        </p:tgtEl>
                                        <p:attrNameLst>
                                          <p:attrName>style.visibility</p:attrName>
                                        </p:attrNameLst>
                                      </p:cBhvr>
                                      <p:to>
                                        <p:strVal val="visible"/>
                                      </p:to>
                                    </p:set>
                                    <p:animEffect transition="in" filter="fade">
                                      <p:cBhvr>
                                        <p:cTn id="264" dur="500"/>
                                        <p:tgtEl>
                                          <p:spTgt spid="86"/>
                                        </p:tgtEl>
                                      </p:cBhvr>
                                    </p:animEffect>
                                  </p:childTnLst>
                                </p:cTn>
                              </p:par>
                              <p:par>
                                <p:cTn id="265" presetID="10" presetClass="entr" presetSubtype="0" fill="hold" grpId="0" nodeType="withEffect">
                                  <p:stCondLst>
                                    <p:cond delay="0"/>
                                  </p:stCondLst>
                                  <p:childTnLst>
                                    <p:set>
                                      <p:cBhvr>
                                        <p:cTn id="266" dur="1" fill="hold">
                                          <p:stCondLst>
                                            <p:cond delay="0"/>
                                          </p:stCondLst>
                                        </p:cTn>
                                        <p:tgtEl>
                                          <p:spTgt spid="105"/>
                                        </p:tgtEl>
                                        <p:attrNameLst>
                                          <p:attrName>style.visibility</p:attrName>
                                        </p:attrNameLst>
                                      </p:cBhvr>
                                      <p:to>
                                        <p:strVal val="visible"/>
                                      </p:to>
                                    </p:set>
                                    <p:animEffect transition="in" filter="fade">
                                      <p:cBhvr>
                                        <p:cTn id="267" dur="500"/>
                                        <p:tgtEl>
                                          <p:spTgt spid="105"/>
                                        </p:tgtEl>
                                      </p:cBhvr>
                                    </p:animEffect>
                                  </p:childTnLst>
                                </p:cTn>
                              </p:par>
                              <p:par>
                                <p:cTn id="268" presetID="10" presetClass="entr" presetSubtype="0" fill="hold" grpId="0" nodeType="withEffect">
                                  <p:stCondLst>
                                    <p:cond delay="0"/>
                                  </p:stCondLst>
                                  <p:childTnLst>
                                    <p:set>
                                      <p:cBhvr>
                                        <p:cTn id="269" dur="1" fill="hold">
                                          <p:stCondLst>
                                            <p:cond delay="0"/>
                                          </p:stCondLst>
                                        </p:cTn>
                                        <p:tgtEl>
                                          <p:spTgt spid="106"/>
                                        </p:tgtEl>
                                        <p:attrNameLst>
                                          <p:attrName>style.visibility</p:attrName>
                                        </p:attrNameLst>
                                      </p:cBhvr>
                                      <p:to>
                                        <p:strVal val="visible"/>
                                      </p:to>
                                    </p:set>
                                    <p:animEffect transition="in" filter="fade">
                                      <p:cBhvr>
                                        <p:cTn id="270" dur="500"/>
                                        <p:tgtEl>
                                          <p:spTgt spid="106"/>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107"/>
                                        </p:tgtEl>
                                        <p:attrNameLst>
                                          <p:attrName>style.visibility</p:attrName>
                                        </p:attrNameLst>
                                      </p:cBhvr>
                                      <p:to>
                                        <p:strVal val="visible"/>
                                      </p:to>
                                    </p:set>
                                    <p:animEffect transition="in" filter="fade">
                                      <p:cBhvr>
                                        <p:cTn id="273" dur="500"/>
                                        <p:tgtEl>
                                          <p:spTgt spid="107"/>
                                        </p:tgtEl>
                                      </p:cBhvr>
                                    </p:animEffect>
                                  </p:childTnLst>
                                </p:cTn>
                              </p:par>
                              <p:par>
                                <p:cTn id="274" presetID="10" presetClass="entr" presetSubtype="0" fill="hold" grpId="0" nodeType="withEffect">
                                  <p:stCondLst>
                                    <p:cond delay="0"/>
                                  </p:stCondLst>
                                  <p:childTnLst>
                                    <p:set>
                                      <p:cBhvr>
                                        <p:cTn id="275" dur="1" fill="hold">
                                          <p:stCondLst>
                                            <p:cond delay="0"/>
                                          </p:stCondLst>
                                        </p:cTn>
                                        <p:tgtEl>
                                          <p:spTgt spid="108"/>
                                        </p:tgtEl>
                                        <p:attrNameLst>
                                          <p:attrName>style.visibility</p:attrName>
                                        </p:attrNameLst>
                                      </p:cBhvr>
                                      <p:to>
                                        <p:strVal val="visible"/>
                                      </p:to>
                                    </p:set>
                                    <p:animEffect transition="in" filter="fade">
                                      <p:cBhvr>
                                        <p:cTn id="276" dur="500"/>
                                        <p:tgtEl>
                                          <p:spTgt spid="108"/>
                                        </p:tgtEl>
                                      </p:cBhvr>
                                    </p:animEffect>
                                  </p:childTnLst>
                                </p:cTn>
                              </p:par>
                              <p:par>
                                <p:cTn id="277" presetID="10" presetClass="entr" presetSubtype="0" fill="hold" grpId="0" nodeType="withEffect">
                                  <p:stCondLst>
                                    <p:cond delay="0"/>
                                  </p:stCondLst>
                                  <p:childTnLst>
                                    <p:set>
                                      <p:cBhvr>
                                        <p:cTn id="278" dur="1" fill="hold">
                                          <p:stCondLst>
                                            <p:cond delay="0"/>
                                          </p:stCondLst>
                                        </p:cTn>
                                        <p:tgtEl>
                                          <p:spTgt spid="109"/>
                                        </p:tgtEl>
                                        <p:attrNameLst>
                                          <p:attrName>style.visibility</p:attrName>
                                        </p:attrNameLst>
                                      </p:cBhvr>
                                      <p:to>
                                        <p:strVal val="visible"/>
                                      </p:to>
                                    </p:set>
                                    <p:animEffect transition="in" filter="fade">
                                      <p:cBhvr>
                                        <p:cTn id="279" dur="500"/>
                                        <p:tgtEl>
                                          <p:spTgt spid="109"/>
                                        </p:tgtEl>
                                      </p:cBhvr>
                                    </p:animEffect>
                                  </p:childTnLst>
                                </p:cTn>
                              </p:par>
                              <p:par>
                                <p:cTn id="280" presetID="10" presetClass="entr" presetSubtype="0" fill="hold" grpId="0" nodeType="withEffect">
                                  <p:stCondLst>
                                    <p:cond delay="0"/>
                                  </p:stCondLst>
                                  <p:childTnLst>
                                    <p:set>
                                      <p:cBhvr>
                                        <p:cTn id="281" dur="1" fill="hold">
                                          <p:stCondLst>
                                            <p:cond delay="0"/>
                                          </p:stCondLst>
                                        </p:cTn>
                                        <p:tgtEl>
                                          <p:spTgt spid="110"/>
                                        </p:tgtEl>
                                        <p:attrNameLst>
                                          <p:attrName>style.visibility</p:attrName>
                                        </p:attrNameLst>
                                      </p:cBhvr>
                                      <p:to>
                                        <p:strVal val="visible"/>
                                      </p:to>
                                    </p:set>
                                    <p:animEffect transition="in" filter="fade">
                                      <p:cBhvr>
                                        <p:cTn id="282" dur="500"/>
                                        <p:tgtEl>
                                          <p:spTgt spid="110"/>
                                        </p:tgtEl>
                                      </p:cBhvr>
                                    </p:animEffect>
                                  </p:childTnLst>
                                </p:cTn>
                              </p:par>
                              <p:par>
                                <p:cTn id="283" presetID="10" presetClass="entr" presetSubtype="0" fill="hold" grpId="0" nodeType="withEffect">
                                  <p:stCondLst>
                                    <p:cond delay="0"/>
                                  </p:stCondLst>
                                  <p:childTnLst>
                                    <p:set>
                                      <p:cBhvr>
                                        <p:cTn id="284" dur="1" fill="hold">
                                          <p:stCondLst>
                                            <p:cond delay="0"/>
                                          </p:stCondLst>
                                        </p:cTn>
                                        <p:tgtEl>
                                          <p:spTgt spid="135"/>
                                        </p:tgtEl>
                                        <p:attrNameLst>
                                          <p:attrName>style.visibility</p:attrName>
                                        </p:attrNameLst>
                                      </p:cBhvr>
                                      <p:to>
                                        <p:strVal val="visible"/>
                                      </p:to>
                                    </p:set>
                                    <p:animEffect transition="in" filter="fade">
                                      <p:cBhvr>
                                        <p:cTn id="285" dur="500"/>
                                        <p:tgtEl>
                                          <p:spTgt spid="135"/>
                                        </p:tgtEl>
                                      </p:cBhvr>
                                    </p:animEffect>
                                  </p:childTnLst>
                                </p:cTn>
                              </p:par>
                              <p:par>
                                <p:cTn id="286" presetID="10" presetClass="entr" presetSubtype="0" fill="hold" grpId="0" nodeType="withEffect">
                                  <p:stCondLst>
                                    <p:cond delay="0"/>
                                  </p:stCondLst>
                                  <p:childTnLst>
                                    <p:set>
                                      <p:cBhvr>
                                        <p:cTn id="287" dur="1" fill="hold">
                                          <p:stCondLst>
                                            <p:cond delay="0"/>
                                          </p:stCondLst>
                                        </p:cTn>
                                        <p:tgtEl>
                                          <p:spTgt spid="136"/>
                                        </p:tgtEl>
                                        <p:attrNameLst>
                                          <p:attrName>style.visibility</p:attrName>
                                        </p:attrNameLst>
                                      </p:cBhvr>
                                      <p:to>
                                        <p:strVal val="visible"/>
                                      </p:to>
                                    </p:set>
                                    <p:animEffect transition="in" filter="fade">
                                      <p:cBhvr>
                                        <p:cTn id="288" dur="500"/>
                                        <p:tgtEl>
                                          <p:spTgt spid="136"/>
                                        </p:tgtEl>
                                      </p:cBhvr>
                                    </p:animEffect>
                                  </p:childTnLst>
                                </p:cTn>
                              </p:par>
                              <p:par>
                                <p:cTn id="289" presetID="10" presetClass="entr" presetSubtype="0" fill="hold" grpId="0" nodeType="withEffect">
                                  <p:stCondLst>
                                    <p:cond delay="0"/>
                                  </p:stCondLst>
                                  <p:childTnLst>
                                    <p:set>
                                      <p:cBhvr>
                                        <p:cTn id="290" dur="1" fill="hold">
                                          <p:stCondLst>
                                            <p:cond delay="0"/>
                                          </p:stCondLst>
                                        </p:cTn>
                                        <p:tgtEl>
                                          <p:spTgt spid="137"/>
                                        </p:tgtEl>
                                        <p:attrNameLst>
                                          <p:attrName>style.visibility</p:attrName>
                                        </p:attrNameLst>
                                      </p:cBhvr>
                                      <p:to>
                                        <p:strVal val="visible"/>
                                      </p:to>
                                    </p:set>
                                    <p:animEffect transition="in" filter="fade">
                                      <p:cBhvr>
                                        <p:cTn id="291" dur="500"/>
                                        <p:tgtEl>
                                          <p:spTgt spid="137"/>
                                        </p:tgtEl>
                                      </p:cBhvr>
                                    </p:animEffect>
                                  </p:childTnLst>
                                </p:cTn>
                              </p:par>
                              <p:par>
                                <p:cTn id="292" presetID="10" presetClass="entr" presetSubtype="0" fill="hold" grpId="0" nodeType="withEffect">
                                  <p:stCondLst>
                                    <p:cond delay="0"/>
                                  </p:stCondLst>
                                  <p:childTnLst>
                                    <p:set>
                                      <p:cBhvr>
                                        <p:cTn id="293" dur="1" fill="hold">
                                          <p:stCondLst>
                                            <p:cond delay="0"/>
                                          </p:stCondLst>
                                        </p:cTn>
                                        <p:tgtEl>
                                          <p:spTgt spid="138"/>
                                        </p:tgtEl>
                                        <p:attrNameLst>
                                          <p:attrName>style.visibility</p:attrName>
                                        </p:attrNameLst>
                                      </p:cBhvr>
                                      <p:to>
                                        <p:strVal val="visible"/>
                                      </p:to>
                                    </p:set>
                                    <p:animEffect transition="in" filter="fade">
                                      <p:cBhvr>
                                        <p:cTn id="294" dur="500"/>
                                        <p:tgtEl>
                                          <p:spTgt spid="138"/>
                                        </p:tgtEl>
                                      </p:cBhvr>
                                    </p:animEffect>
                                  </p:childTnLst>
                                </p:cTn>
                              </p:par>
                              <p:par>
                                <p:cTn id="295" presetID="10" presetClass="entr" presetSubtype="0" fill="hold" grpId="0" nodeType="withEffect">
                                  <p:stCondLst>
                                    <p:cond delay="0"/>
                                  </p:stCondLst>
                                  <p:childTnLst>
                                    <p:set>
                                      <p:cBhvr>
                                        <p:cTn id="296" dur="1" fill="hold">
                                          <p:stCondLst>
                                            <p:cond delay="0"/>
                                          </p:stCondLst>
                                        </p:cTn>
                                        <p:tgtEl>
                                          <p:spTgt spid="139"/>
                                        </p:tgtEl>
                                        <p:attrNameLst>
                                          <p:attrName>style.visibility</p:attrName>
                                        </p:attrNameLst>
                                      </p:cBhvr>
                                      <p:to>
                                        <p:strVal val="visible"/>
                                      </p:to>
                                    </p:set>
                                    <p:animEffect transition="in" filter="fade">
                                      <p:cBhvr>
                                        <p:cTn id="297" dur="500"/>
                                        <p:tgtEl>
                                          <p:spTgt spid="139"/>
                                        </p:tgtEl>
                                      </p:cBhvr>
                                    </p:animEffect>
                                  </p:childTnLst>
                                </p:cTn>
                              </p:par>
                              <p:par>
                                <p:cTn id="298" presetID="10" presetClass="entr" presetSubtype="0" fill="hold" grpId="0" nodeType="withEffect">
                                  <p:stCondLst>
                                    <p:cond delay="0"/>
                                  </p:stCondLst>
                                  <p:childTnLst>
                                    <p:set>
                                      <p:cBhvr>
                                        <p:cTn id="299" dur="1" fill="hold">
                                          <p:stCondLst>
                                            <p:cond delay="0"/>
                                          </p:stCondLst>
                                        </p:cTn>
                                        <p:tgtEl>
                                          <p:spTgt spid="140"/>
                                        </p:tgtEl>
                                        <p:attrNameLst>
                                          <p:attrName>style.visibility</p:attrName>
                                        </p:attrNameLst>
                                      </p:cBhvr>
                                      <p:to>
                                        <p:strVal val="visible"/>
                                      </p:to>
                                    </p:set>
                                    <p:animEffect transition="in" filter="fade">
                                      <p:cBhvr>
                                        <p:cTn id="300" dur="500"/>
                                        <p:tgtEl>
                                          <p:spTgt spid="140"/>
                                        </p:tgtEl>
                                      </p:cBhvr>
                                    </p:animEffect>
                                  </p:childTnLst>
                                </p:cTn>
                              </p:par>
                              <p:par>
                                <p:cTn id="301" presetID="10" presetClass="entr" presetSubtype="0" fill="hold" grpId="0" nodeType="withEffect">
                                  <p:stCondLst>
                                    <p:cond delay="0"/>
                                  </p:stCondLst>
                                  <p:childTnLst>
                                    <p:set>
                                      <p:cBhvr>
                                        <p:cTn id="302" dur="1" fill="hold">
                                          <p:stCondLst>
                                            <p:cond delay="0"/>
                                          </p:stCondLst>
                                        </p:cTn>
                                        <p:tgtEl>
                                          <p:spTgt spid="141"/>
                                        </p:tgtEl>
                                        <p:attrNameLst>
                                          <p:attrName>style.visibility</p:attrName>
                                        </p:attrNameLst>
                                      </p:cBhvr>
                                      <p:to>
                                        <p:strVal val="visible"/>
                                      </p:to>
                                    </p:set>
                                    <p:animEffect transition="in" filter="fade">
                                      <p:cBhvr>
                                        <p:cTn id="303" dur="500"/>
                                        <p:tgtEl>
                                          <p:spTgt spid="141"/>
                                        </p:tgtEl>
                                      </p:cBhvr>
                                    </p:animEffect>
                                  </p:childTnLst>
                                </p:cTn>
                              </p:par>
                              <p:par>
                                <p:cTn id="304" presetID="10" presetClass="entr" presetSubtype="0" fill="hold" grpId="0" nodeType="withEffect">
                                  <p:stCondLst>
                                    <p:cond delay="0"/>
                                  </p:stCondLst>
                                  <p:childTnLst>
                                    <p:set>
                                      <p:cBhvr>
                                        <p:cTn id="305" dur="1" fill="hold">
                                          <p:stCondLst>
                                            <p:cond delay="0"/>
                                          </p:stCondLst>
                                        </p:cTn>
                                        <p:tgtEl>
                                          <p:spTgt spid="142"/>
                                        </p:tgtEl>
                                        <p:attrNameLst>
                                          <p:attrName>style.visibility</p:attrName>
                                        </p:attrNameLst>
                                      </p:cBhvr>
                                      <p:to>
                                        <p:strVal val="visible"/>
                                      </p:to>
                                    </p:set>
                                    <p:animEffect transition="in" filter="fade">
                                      <p:cBhvr>
                                        <p:cTn id="306" dur="500"/>
                                        <p:tgtEl>
                                          <p:spTgt spid="142"/>
                                        </p:tgtEl>
                                      </p:cBhvr>
                                    </p:animEffect>
                                  </p:childTnLst>
                                </p:cTn>
                              </p:par>
                              <p:par>
                                <p:cTn id="307" presetID="10" presetClass="entr" presetSubtype="0" fill="hold" grpId="0" nodeType="withEffect">
                                  <p:stCondLst>
                                    <p:cond delay="0"/>
                                  </p:stCondLst>
                                  <p:childTnLst>
                                    <p:set>
                                      <p:cBhvr>
                                        <p:cTn id="308" dur="1" fill="hold">
                                          <p:stCondLst>
                                            <p:cond delay="0"/>
                                          </p:stCondLst>
                                        </p:cTn>
                                        <p:tgtEl>
                                          <p:spTgt spid="143"/>
                                        </p:tgtEl>
                                        <p:attrNameLst>
                                          <p:attrName>style.visibility</p:attrName>
                                        </p:attrNameLst>
                                      </p:cBhvr>
                                      <p:to>
                                        <p:strVal val="visible"/>
                                      </p:to>
                                    </p:set>
                                    <p:animEffect transition="in" filter="fade">
                                      <p:cBhvr>
                                        <p:cTn id="309" dur="500"/>
                                        <p:tgtEl>
                                          <p:spTgt spid="143"/>
                                        </p:tgtEl>
                                      </p:cBhvr>
                                    </p:animEffect>
                                  </p:childTnLst>
                                </p:cTn>
                              </p:par>
                              <p:par>
                                <p:cTn id="310" presetID="10" presetClass="entr" presetSubtype="0" fill="hold" grpId="0" nodeType="withEffect">
                                  <p:stCondLst>
                                    <p:cond delay="0"/>
                                  </p:stCondLst>
                                  <p:childTnLst>
                                    <p:set>
                                      <p:cBhvr>
                                        <p:cTn id="311" dur="1" fill="hold">
                                          <p:stCondLst>
                                            <p:cond delay="0"/>
                                          </p:stCondLst>
                                        </p:cTn>
                                        <p:tgtEl>
                                          <p:spTgt spid="144"/>
                                        </p:tgtEl>
                                        <p:attrNameLst>
                                          <p:attrName>style.visibility</p:attrName>
                                        </p:attrNameLst>
                                      </p:cBhvr>
                                      <p:to>
                                        <p:strVal val="visible"/>
                                      </p:to>
                                    </p:set>
                                    <p:animEffect transition="in" filter="fade">
                                      <p:cBhvr>
                                        <p:cTn id="312" dur="500"/>
                                        <p:tgtEl>
                                          <p:spTgt spid="144"/>
                                        </p:tgtEl>
                                      </p:cBhvr>
                                    </p:animEffect>
                                  </p:childTnLst>
                                </p:cTn>
                              </p:par>
                              <p:par>
                                <p:cTn id="313" presetID="10" presetClass="entr" presetSubtype="0" fill="hold" grpId="0" nodeType="withEffect">
                                  <p:stCondLst>
                                    <p:cond delay="0"/>
                                  </p:stCondLst>
                                  <p:childTnLst>
                                    <p:set>
                                      <p:cBhvr>
                                        <p:cTn id="314" dur="1" fill="hold">
                                          <p:stCondLst>
                                            <p:cond delay="0"/>
                                          </p:stCondLst>
                                        </p:cTn>
                                        <p:tgtEl>
                                          <p:spTgt spid="91"/>
                                        </p:tgtEl>
                                        <p:attrNameLst>
                                          <p:attrName>style.visibility</p:attrName>
                                        </p:attrNameLst>
                                      </p:cBhvr>
                                      <p:to>
                                        <p:strVal val="visible"/>
                                      </p:to>
                                    </p:set>
                                    <p:animEffect transition="in" filter="fade">
                                      <p:cBhvr>
                                        <p:cTn id="315" dur="500"/>
                                        <p:tgtEl>
                                          <p:spTgt spid="91"/>
                                        </p:tgtEl>
                                      </p:cBhvr>
                                    </p:animEffect>
                                  </p:childTnLst>
                                </p:cTn>
                              </p:par>
                            </p:childTnLst>
                          </p:cTn>
                        </p:par>
                      </p:childTnLst>
                    </p:cTn>
                  </p:par>
                  <p:par>
                    <p:cTn id="316" fill="hold">
                      <p:stCondLst>
                        <p:cond delay="indefinite"/>
                      </p:stCondLst>
                      <p:childTnLst>
                        <p:par>
                          <p:cTn id="317" fill="hold">
                            <p:stCondLst>
                              <p:cond delay="0"/>
                            </p:stCondLst>
                            <p:childTnLst>
                              <p:par>
                                <p:cTn id="318" presetID="10" presetClass="entr" presetSubtype="0" fill="hold" nodeType="clickEffect">
                                  <p:stCondLst>
                                    <p:cond delay="0"/>
                                  </p:stCondLst>
                                  <p:childTnLst>
                                    <p:set>
                                      <p:cBhvr>
                                        <p:cTn id="319" dur="1" fill="hold">
                                          <p:stCondLst>
                                            <p:cond delay="0"/>
                                          </p:stCondLst>
                                        </p:cTn>
                                        <p:tgtEl>
                                          <p:spTgt spid="161"/>
                                        </p:tgtEl>
                                        <p:attrNameLst>
                                          <p:attrName>style.visibility</p:attrName>
                                        </p:attrNameLst>
                                      </p:cBhvr>
                                      <p:to>
                                        <p:strVal val="visible"/>
                                      </p:to>
                                    </p:set>
                                    <p:animEffect transition="in" filter="fade">
                                      <p:cBhvr>
                                        <p:cTn id="320" dur="500"/>
                                        <p:tgtEl>
                                          <p:spTgt spid="161"/>
                                        </p:tgtEl>
                                      </p:cBhvr>
                                    </p:animEffect>
                                  </p:childTnLst>
                                </p:cTn>
                              </p:par>
                              <p:par>
                                <p:cTn id="321" presetID="10" presetClass="entr" presetSubtype="0" fill="hold" nodeType="withEffect">
                                  <p:stCondLst>
                                    <p:cond delay="0"/>
                                  </p:stCondLst>
                                  <p:childTnLst>
                                    <p:set>
                                      <p:cBhvr>
                                        <p:cTn id="322" dur="1" fill="hold">
                                          <p:stCondLst>
                                            <p:cond delay="0"/>
                                          </p:stCondLst>
                                        </p:cTn>
                                        <p:tgtEl>
                                          <p:spTgt spid="162"/>
                                        </p:tgtEl>
                                        <p:attrNameLst>
                                          <p:attrName>style.visibility</p:attrName>
                                        </p:attrNameLst>
                                      </p:cBhvr>
                                      <p:to>
                                        <p:strVal val="visible"/>
                                      </p:to>
                                    </p:set>
                                    <p:animEffect transition="in" filter="fade">
                                      <p:cBhvr>
                                        <p:cTn id="323" dur="500"/>
                                        <p:tgtEl>
                                          <p:spTgt spid="162"/>
                                        </p:tgtEl>
                                      </p:cBhvr>
                                    </p:animEffect>
                                  </p:childTnLst>
                                </p:cTn>
                              </p:par>
                              <p:par>
                                <p:cTn id="324" presetID="10" presetClass="entr" presetSubtype="0" fill="hold" nodeType="withEffect">
                                  <p:stCondLst>
                                    <p:cond delay="0"/>
                                  </p:stCondLst>
                                  <p:childTnLst>
                                    <p:set>
                                      <p:cBhvr>
                                        <p:cTn id="325" dur="1" fill="hold">
                                          <p:stCondLst>
                                            <p:cond delay="0"/>
                                          </p:stCondLst>
                                        </p:cTn>
                                        <p:tgtEl>
                                          <p:spTgt spid="160"/>
                                        </p:tgtEl>
                                        <p:attrNameLst>
                                          <p:attrName>style.visibility</p:attrName>
                                        </p:attrNameLst>
                                      </p:cBhvr>
                                      <p:to>
                                        <p:strVal val="visible"/>
                                      </p:to>
                                    </p:set>
                                    <p:animEffect transition="in" filter="fade">
                                      <p:cBhvr>
                                        <p:cTn id="326" dur="500"/>
                                        <p:tgtEl>
                                          <p:spTgt spid="160"/>
                                        </p:tgtEl>
                                      </p:cBhvr>
                                    </p:animEffect>
                                  </p:childTnLst>
                                </p:cTn>
                              </p:par>
                              <p:par>
                                <p:cTn id="327" presetID="10" presetClass="entr" presetSubtype="0" fill="hold" grpId="0" nodeType="withEffect">
                                  <p:stCondLst>
                                    <p:cond delay="0"/>
                                  </p:stCondLst>
                                  <p:childTnLst>
                                    <p:set>
                                      <p:cBhvr>
                                        <p:cTn id="328" dur="1" fill="hold">
                                          <p:stCondLst>
                                            <p:cond delay="0"/>
                                          </p:stCondLst>
                                        </p:cTn>
                                        <p:tgtEl>
                                          <p:spTgt spid="159"/>
                                        </p:tgtEl>
                                        <p:attrNameLst>
                                          <p:attrName>style.visibility</p:attrName>
                                        </p:attrNameLst>
                                      </p:cBhvr>
                                      <p:to>
                                        <p:strVal val="visible"/>
                                      </p:to>
                                    </p:set>
                                    <p:animEffect transition="in" filter="fade">
                                      <p:cBhvr>
                                        <p:cTn id="329" dur="500"/>
                                        <p:tgtEl>
                                          <p:spTgt spid="159"/>
                                        </p:tgtEl>
                                      </p:cBhvr>
                                    </p:animEffect>
                                  </p:childTnLst>
                                </p:cTn>
                              </p:par>
                              <p:par>
                                <p:cTn id="330" presetID="10" presetClass="entr" presetSubtype="0" fill="hold" grpId="0" nodeType="withEffect">
                                  <p:stCondLst>
                                    <p:cond delay="0"/>
                                  </p:stCondLst>
                                  <p:childTnLst>
                                    <p:set>
                                      <p:cBhvr>
                                        <p:cTn id="331" dur="1" fill="hold">
                                          <p:stCondLst>
                                            <p:cond delay="0"/>
                                          </p:stCondLst>
                                        </p:cTn>
                                        <p:tgtEl>
                                          <p:spTgt spid="71"/>
                                        </p:tgtEl>
                                        <p:attrNameLst>
                                          <p:attrName>style.visibility</p:attrName>
                                        </p:attrNameLst>
                                      </p:cBhvr>
                                      <p:to>
                                        <p:strVal val="visible"/>
                                      </p:to>
                                    </p:set>
                                    <p:animEffect transition="in" filter="fade">
                                      <p:cBhvr>
                                        <p:cTn id="332"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P spid="11" grpId="0"/>
      <p:bldP spid="12" grpId="0"/>
      <p:bldP spid="13" grpId="0"/>
      <p:bldP spid="14" grpId="0"/>
      <p:bldP spid="15" grpId="0"/>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9" grpId="0"/>
      <p:bldP spid="29" grpId="1"/>
      <p:bldP spid="31" grpId="0"/>
      <p:bldP spid="31" grpId="1"/>
      <p:bldP spid="32" grpId="0"/>
      <p:bldP spid="32" grpId="1"/>
      <p:bldP spid="38" grpId="0" animBg="1"/>
      <p:bldP spid="39" grpId="0" animBg="1"/>
      <p:bldP spid="40" grpId="0"/>
      <p:bldP spid="41" grpId="0"/>
      <p:bldP spid="42" grpId="0"/>
      <p:bldP spid="43" grpId="0"/>
      <p:bldP spid="44" grpId="0"/>
      <p:bldP spid="45" grpId="0"/>
      <p:bldP spid="46" grpId="0"/>
      <p:bldP spid="47" grpId="0"/>
      <p:bldP spid="48" grpId="0"/>
      <p:bldP spid="49" grpId="0"/>
      <p:bldP spid="50" grpId="0" animBg="1"/>
      <p:bldP spid="51" grpId="0" animBg="1"/>
      <p:bldP spid="52" grpId="0"/>
      <p:bldP spid="53" grpId="0" animBg="1"/>
      <p:bldP spid="54" grpId="0" animBg="1"/>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8" grpId="0"/>
      <p:bldP spid="69" grpId="0"/>
      <p:bldP spid="71" grpId="0"/>
      <p:bldP spid="90" grpId="0"/>
      <p:bldP spid="91" grpId="0"/>
      <p:bldP spid="86" grpId="0"/>
      <p:bldP spid="120" grpId="0"/>
      <p:bldP spid="105" grpId="0" animBg="1"/>
      <p:bldP spid="106" grpId="0" animBg="1"/>
      <p:bldP spid="107" grpId="0"/>
      <p:bldP spid="108" grpId="0" animBg="1"/>
      <p:bldP spid="109" grpId="0" animBg="1"/>
      <p:bldP spid="110" grpId="0" animBg="1"/>
      <p:bldP spid="135" grpId="0" animBg="1"/>
      <p:bldP spid="136" grpId="0" animBg="1"/>
      <p:bldP spid="137" grpId="0" animBg="1"/>
      <p:bldP spid="138" grpId="0" animBg="1"/>
      <p:bldP spid="139" grpId="0" animBg="1"/>
      <p:bldP spid="140" grpId="0" animBg="1"/>
      <p:bldP spid="141" grpId="0" animBg="1"/>
      <p:bldP spid="142" grpId="0"/>
      <p:bldP spid="143" grpId="0"/>
      <p:bldP spid="144" grpId="0"/>
      <p:bldP spid="145" grpId="0"/>
      <p:bldP spid="146" grpId="0"/>
      <p:bldP spid="146" grpId="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242888"/>
            <a:ext cx="6790544" cy="720725"/>
          </a:xfrm>
        </p:spPr>
        <p:txBody>
          <a:bodyPr>
            <a:noAutofit/>
          </a:bodyPr>
          <a:lstStyle/>
          <a:p>
            <a:r>
              <a:rPr lang="en-US" sz="2600" b="1" dirty="0">
                <a:latin typeface="Century Gothic" panose="020B0502020202020204" pitchFamily="34" charset="0"/>
              </a:rPr>
              <a:t>I: Describing the ionic bonding in lithium fluoride using dot-and-cross diagrams</a:t>
            </a:r>
          </a:p>
        </p:txBody>
      </p:sp>
      <p:sp>
        <p:nvSpPr>
          <p:cNvPr id="3" name="TextBox 2">
            <a:extLst>
              <a:ext uri="{FF2B5EF4-FFF2-40B4-BE49-F238E27FC236}">
                <a16:creationId xmlns:a16="http://schemas.microsoft.com/office/drawing/2014/main" id="{050F366C-1A6E-BC94-8EE5-0F986227ADCF}"/>
              </a:ext>
            </a:extLst>
          </p:cNvPr>
          <p:cNvSpPr txBox="1"/>
          <p:nvPr/>
        </p:nvSpPr>
        <p:spPr>
          <a:xfrm>
            <a:off x="6713621" y="243512"/>
            <a:ext cx="4620126" cy="6001643"/>
          </a:xfrm>
          <a:prstGeom prst="rect">
            <a:avLst/>
          </a:prstGeom>
          <a:solidFill>
            <a:srgbClr val="009193">
              <a:alpha val="23137"/>
            </a:srgbClr>
          </a:solidFill>
        </p:spPr>
        <p:txBody>
          <a:bodyPr wrap="square" rtlCol="0">
            <a:spAutoFit/>
          </a:bodyPr>
          <a:lstStyle/>
          <a:p>
            <a:r>
              <a:rPr lang="en-GB" sz="2400" b="1" dirty="0">
                <a:latin typeface="Century Gothic" panose="020B0502020202020204" pitchFamily="34" charset="0"/>
              </a:rPr>
              <a:t>Steps to Success</a:t>
            </a:r>
          </a:p>
          <a:p>
            <a:pPr marL="457200" indent="-457200">
              <a:buFont typeface="+mj-lt"/>
              <a:buAutoNum type="arabicPeriod"/>
            </a:pPr>
            <a:r>
              <a:rPr lang="en-GB" sz="2400" b="1" dirty="0">
                <a:latin typeface="Century Gothic" panose="020B0502020202020204" pitchFamily="34" charset="0"/>
              </a:rPr>
              <a:t>Draw the electronic configuration </a:t>
            </a:r>
            <a:r>
              <a:rPr lang="en-GB" sz="2400" dirty="0">
                <a:latin typeface="Century Gothic" panose="020B0502020202020204" pitchFamily="34" charset="0"/>
              </a:rPr>
              <a:t>of both atoms using dots for one atom and crosses for the other.</a:t>
            </a:r>
          </a:p>
          <a:p>
            <a:pPr marL="457200" indent="-457200">
              <a:buFont typeface="+mj-lt"/>
              <a:buAutoNum type="arabicPeriod"/>
            </a:pPr>
            <a:r>
              <a:rPr lang="en-GB" sz="2400" b="1" dirty="0">
                <a:latin typeface="Century Gothic" panose="020B0502020202020204" pitchFamily="34" charset="0"/>
              </a:rPr>
              <a:t>Draw an arrow </a:t>
            </a:r>
            <a:r>
              <a:rPr lang="en-GB" sz="2400" dirty="0">
                <a:latin typeface="Century Gothic" panose="020B0502020202020204" pitchFamily="34" charset="0"/>
              </a:rPr>
              <a:t>to show the transfer of any electrons from one atom to another.</a:t>
            </a:r>
          </a:p>
          <a:p>
            <a:pPr marL="457200" indent="-457200">
              <a:buFont typeface="+mj-lt"/>
              <a:buAutoNum type="arabicPeriod"/>
            </a:pPr>
            <a:r>
              <a:rPr lang="en-GB" sz="2400" b="1" dirty="0">
                <a:latin typeface="Century Gothic" panose="020B0502020202020204" pitchFamily="34" charset="0"/>
              </a:rPr>
              <a:t>Draw the ions</a:t>
            </a:r>
            <a:r>
              <a:rPr lang="en-GB" sz="2400" dirty="0">
                <a:latin typeface="Century Gothic" panose="020B0502020202020204" pitchFamily="34" charset="0"/>
              </a:rPr>
              <a:t> formed after the electrons have moved with a square bracket</a:t>
            </a:r>
          </a:p>
          <a:p>
            <a:pPr marL="457200" indent="-457200">
              <a:buFont typeface="+mj-lt"/>
              <a:buAutoNum type="arabicPeriod"/>
            </a:pPr>
            <a:r>
              <a:rPr lang="en-GB" sz="2400" b="1" dirty="0">
                <a:latin typeface="Century Gothic" panose="020B0502020202020204" pitchFamily="34" charset="0"/>
              </a:rPr>
              <a:t>Write the charge </a:t>
            </a:r>
            <a:r>
              <a:rPr lang="en-GB" sz="2400" dirty="0">
                <a:latin typeface="Century Gothic" panose="020B0502020202020204" pitchFamily="34" charset="0"/>
              </a:rPr>
              <a:t>of the ions formed at the top right of the square brackets </a:t>
            </a:r>
          </a:p>
        </p:txBody>
      </p:sp>
      <p:sp>
        <p:nvSpPr>
          <p:cNvPr id="4" name="Oval 3">
            <a:extLst>
              <a:ext uri="{FF2B5EF4-FFF2-40B4-BE49-F238E27FC236}">
                <a16:creationId xmlns:a16="http://schemas.microsoft.com/office/drawing/2014/main" id="{177345C0-CC7B-93B7-2C4E-3274F71E6199}"/>
              </a:ext>
            </a:extLst>
          </p:cNvPr>
          <p:cNvSpPr/>
          <p:nvPr/>
        </p:nvSpPr>
        <p:spPr>
          <a:xfrm>
            <a:off x="866816" y="1428005"/>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85636D1-D68C-27B4-4365-3B8FA13D212F}"/>
              </a:ext>
            </a:extLst>
          </p:cNvPr>
          <p:cNvSpPr/>
          <p:nvPr/>
        </p:nvSpPr>
        <p:spPr>
          <a:xfrm>
            <a:off x="1122044" y="1684976"/>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8A9535E-17F2-C71F-2C7D-F416A40B2134}"/>
              </a:ext>
            </a:extLst>
          </p:cNvPr>
          <p:cNvSpPr txBox="1"/>
          <p:nvPr/>
        </p:nvSpPr>
        <p:spPr>
          <a:xfrm>
            <a:off x="1458484" y="1482521"/>
            <a:ext cx="365806" cy="400110"/>
          </a:xfrm>
          <a:prstGeom prst="rect">
            <a:avLst/>
          </a:prstGeom>
          <a:noFill/>
        </p:spPr>
        <p:txBody>
          <a:bodyPr wrap="none" rtlCol="0">
            <a:spAutoFit/>
          </a:bodyPr>
          <a:lstStyle/>
          <a:p>
            <a:r>
              <a:rPr lang="en-GB" sz="2000" b="1" dirty="0">
                <a:solidFill>
                  <a:srgbClr val="7030A0"/>
                </a:solidFill>
              </a:rPr>
              <a:t>×</a:t>
            </a:r>
          </a:p>
        </p:txBody>
      </p:sp>
      <p:sp>
        <p:nvSpPr>
          <p:cNvPr id="8" name="TextBox 7">
            <a:extLst>
              <a:ext uri="{FF2B5EF4-FFF2-40B4-BE49-F238E27FC236}">
                <a16:creationId xmlns:a16="http://schemas.microsoft.com/office/drawing/2014/main" id="{A44512C6-27D4-C528-45D9-20F272603B99}"/>
              </a:ext>
            </a:extLst>
          </p:cNvPr>
          <p:cNvSpPr txBox="1"/>
          <p:nvPr/>
        </p:nvSpPr>
        <p:spPr>
          <a:xfrm>
            <a:off x="1460670" y="2444143"/>
            <a:ext cx="365806" cy="400110"/>
          </a:xfrm>
          <a:prstGeom prst="rect">
            <a:avLst/>
          </a:prstGeom>
          <a:noFill/>
        </p:spPr>
        <p:txBody>
          <a:bodyPr wrap="none" rtlCol="0">
            <a:spAutoFit/>
          </a:bodyPr>
          <a:lstStyle/>
          <a:p>
            <a:r>
              <a:rPr lang="en-GB" sz="2000" b="1" dirty="0">
                <a:solidFill>
                  <a:srgbClr val="7030A0"/>
                </a:solidFill>
              </a:rPr>
              <a:t>×</a:t>
            </a:r>
          </a:p>
        </p:txBody>
      </p:sp>
      <p:sp>
        <p:nvSpPr>
          <p:cNvPr id="9" name="TextBox 8">
            <a:extLst>
              <a:ext uri="{FF2B5EF4-FFF2-40B4-BE49-F238E27FC236}">
                <a16:creationId xmlns:a16="http://schemas.microsoft.com/office/drawing/2014/main" id="{EC5F1D04-B3EB-03ED-1777-6CF3E4CBD4E9}"/>
              </a:ext>
            </a:extLst>
          </p:cNvPr>
          <p:cNvSpPr txBox="1"/>
          <p:nvPr/>
        </p:nvSpPr>
        <p:spPr>
          <a:xfrm>
            <a:off x="1449282" y="1223135"/>
            <a:ext cx="365806" cy="400110"/>
          </a:xfrm>
          <a:prstGeom prst="rect">
            <a:avLst/>
          </a:prstGeom>
          <a:noFill/>
        </p:spPr>
        <p:txBody>
          <a:bodyPr wrap="none" rtlCol="0">
            <a:spAutoFit/>
          </a:bodyPr>
          <a:lstStyle/>
          <a:p>
            <a:r>
              <a:rPr lang="en-GB" sz="2000" b="1" dirty="0">
                <a:solidFill>
                  <a:srgbClr val="7030A0"/>
                </a:solidFill>
              </a:rPr>
              <a:t>×</a:t>
            </a:r>
          </a:p>
        </p:txBody>
      </p:sp>
      <p:sp>
        <p:nvSpPr>
          <p:cNvPr id="18" name="Oval 17">
            <a:extLst>
              <a:ext uri="{FF2B5EF4-FFF2-40B4-BE49-F238E27FC236}">
                <a16:creationId xmlns:a16="http://schemas.microsoft.com/office/drawing/2014/main" id="{3586B46F-8189-5FFA-E6D5-577D772403BD}"/>
              </a:ext>
            </a:extLst>
          </p:cNvPr>
          <p:cNvSpPr/>
          <p:nvPr/>
        </p:nvSpPr>
        <p:spPr>
          <a:xfrm>
            <a:off x="3852903" y="1393546"/>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A4DFC34-FF23-D6F7-8EA0-038D78E9E9ED}"/>
              </a:ext>
            </a:extLst>
          </p:cNvPr>
          <p:cNvSpPr/>
          <p:nvPr/>
        </p:nvSpPr>
        <p:spPr>
          <a:xfrm>
            <a:off x="4108131" y="1650517"/>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8873EC13-E2F4-3814-BE09-7B05FCAE1877}"/>
              </a:ext>
            </a:extLst>
          </p:cNvPr>
          <p:cNvSpPr/>
          <p:nvPr/>
        </p:nvSpPr>
        <p:spPr>
          <a:xfrm>
            <a:off x="4579892" y="162362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F7E1694-D8F6-0DEA-665D-7F7444E78E60}"/>
              </a:ext>
            </a:extLst>
          </p:cNvPr>
          <p:cNvSpPr/>
          <p:nvPr/>
        </p:nvSpPr>
        <p:spPr>
          <a:xfrm>
            <a:off x="4611269" y="258284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E04CEA9-6F30-6658-41B0-7446CD1A3921}"/>
              </a:ext>
            </a:extLst>
          </p:cNvPr>
          <p:cNvSpPr/>
          <p:nvPr/>
        </p:nvSpPr>
        <p:spPr>
          <a:xfrm>
            <a:off x="4602305" y="282937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3C66E6B9-3D9B-5AEB-FF3E-F92DAF8753AB}"/>
              </a:ext>
            </a:extLst>
          </p:cNvPr>
          <p:cNvSpPr/>
          <p:nvPr/>
        </p:nvSpPr>
        <p:spPr>
          <a:xfrm>
            <a:off x="4575411" y="136364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E4F2D572-AECC-0989-A490-11F4E006E29E}"/>
              </a:ext>
            </a:extLst>
          </p:cNvPr>
          <p:cNvSpPr/>
          <p:nvPr/>
        </p:nvSpPr>
        <p:spPr>
          <a:xfrm>
            <a:off x="5355337" y="208978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90540A16-43C2-94DE-B03F-1EBBFD05330F}"/>
              </a:ext>
            </a:extLst>
          </p:cNvPr>
          <p:cNvSpPr/>
          <p:nvPr/>
        </p:nvSpPr>
        <p:spPr>
          <a:xfrm>
            <a:off x="3826861" y="212116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6440A9B1-5E5F-37F0-A9FC-A8A92C14E053}"/>
              </a:ext>
            </a:extLst>
          </p:cNvPr>
          <p:cNvSpPr/>
          <p:nvPr/>
        </p:nvSpPr>
        <p:spPr>
          <a:xfrm>
            <a:off x="5117774" y="155638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955054E-153E-35E1-590C-AEED382BBA5F}"/>
              </a:ext>
            </a:extLst>
          </p:cNvPr>
          <p:cNvSpPr/>
          <p:nvPr/>
        </p:nvSpPr>
        <p:spPr>
          <a:xfrm>
            <a:off x="5144668" y="260525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9EA16493-E8E2-92AC-2566-39287138525F}"/>
              </a:ext>
            </a:extLst>
          </p:cNvPr>
          <p:cNvSpPr txBox="1"/>
          <p:nvPr/>
        </p:nvSpPr>
        <p:spPr>
          <a:xfrm>
            <a:off x="1080591" y="2995125"/>
            <a:ext cx="1103187" cy="646331"/>
          </a:xfrm>
          <a:prstGeom prst="rect">
            <a:avLst/>
          </a:prstGeom>
          <a:noFill/>
        </p:spPr>
        <p:txBody>
          <a:bodyPr wrap="none" rtlCol="0">
            <a:spAutoFit/>
          </a:bodyPr>
          <a:lstStyle/>
          <a:p>
            <a:pPr algn="ctr"/>
            <a:r>
              <a:rPr lang="en-GB" b="1" dirty="0">
                <a:latin typeface="Century Gothic" panose="020B0502020202020204" pitchFamily="34" charset="0"/>
              </a:rPr>
              <a:t>Metal: Li</a:t>
            </a:r>
          </a:p>
          <a:p>
            <a:pPr algn="ctr"/>
            <a:r>
              <a:rPr lang="en-GB" b="1" dirty="0">
                <a:latin typeface="Century Gothic" panose="020B0502020202020204" pitchFamily="34" charset="0"/>
              </a:rPr>
              <a:t>2,1</a:t>
            </a:r>
          </a:p>
        </p:txBody>
      </p:sp>
      <p:sp>
        <p:nvSpPr>
          <p:cNvPr id="29" name="TextBox 28">
            <a:extLst>
              <a:ext uri="{FF2B5EF4-FFF2-40B4-BE49-F238E27FC236}">
                <a16:creationId xmlns:a16="http://schemas.microsoft.com/office/drawing/2014/main" id="{BA31F3ED-06F6-1618-965A-9031AFA97A26}"/>
              </a:ext>
            </a:extLst>
          </p:cNvPr>
          <p:cNvSpPr txBox="1"/>
          <p:nvPr/>
        </p:nvSpPr>
        <p:spPr>
          <a:xfrm>
            <a:off x="3810661" y="3060218"/>
            <a:ext cx="1617751" cy="646331"/>
          </a:xfrm>
          <a:prstGeom prst="rect">
            <a:avLst/>
          </a:prstGeom>
          <a:noFill/>
        </p:spPr>
        <p:txBody>
          <a:bodyPr wrap="none" rtlCol="0">
            <a:spAutoFit/>
          </a:bodyPr>
          <a:lstStyle/>
          <a:p>
            <a:pPr algn="ctr"/>
            <a:r>
              <a:rPr lang="en-GB" b="1" dirty="0">
                <a:latin typeface="Century Gothic" panose="020B0502020202020204" pitchFamily="34" charset="0"/>
              </a:rPr>
              <a:t>Non-metal: F</a:t>
            </a:r>
          </a:p>
          <a:p>
            <a:pPr algn="ctr"/>
            <a:r>
              <a:rPr lang="en-GB" b="1" dirty="0">
                <a:latin typeface="Century Gothic" panose="020B0502020202020204" pitchFamily="34" charset="0"/>
              </a:rPr>
              <a:t>2,7</a:t>
            </a:r>
          </a:p>
        </p:txBody>
      </p:sp>
      <p:sp>
        <p:nvSpPr>
          <p:cNvPr id="30" name="Oval 29">
            <a:extLst>
              <a:ext uri="{FF2B5EF4-FFF2-40B4-BE49-F238E27FC236}">
                <a16:creationId xmlns:a16="http://schemas.microsoft.com/office/drawing/2014/main" id="{D531F1E6-6525-6437-CF59-75B16C874D7B}"/>
              </a:ext>
            </a:extLst>
          </p:cNvPr>
          <p:cNvSpPr/>
          <p:nvPr/>
        </p:nvSpPr>
        <p:spPr>
          <a:xfrm>
            <a:off x="4011750" y="259600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1" name="Curved Connector 30">
            <a:extLst>
              <a:ext uri="{FF2B5EF4-FFF2-40B4-BE49-F238E27FC236}">
                <a16:creationId xmlns:a16="http://schemas.microsoft.com/office/drawing/2014/main" id="{C852EFC0-6019-821E-BEFD-DB3ADD6D0159}"/>
              </a:ext>
            </a:extLst>
          </p:cNvPr>
          <p:cNvCxnSpPr>
            <a:cxnSpLocks/>
          </p:cNvCxnSpPr>
          <p:nvPr/>
        </p:nvCxnSpPr>
        <p:spPr>
          <a:xfrm>
            <a:off x="1754508" y="1397360"/>
            <a:ext cx="2184497" cy="279012"/>
          </a:xfrm>
          <a:prstGeom prst="curvedConnector3">
            <a:avLst>
              <a:gd name="adj1" fmla="val 50000"/>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53C8F50-F0C3-20CB-62A0-F2B2AE762219}"/>
              </a:ext>
            </a:extLst>
          </p:cNvPr>
          <p:cNvCxnSpPr>
            <a:cxnSpLocks/>
          </p:cNvCxnSpPr>
          <p:nvPr/>
        </p:nvCxnSpPr>
        <p:spPr>
          <a:xfrm flipV="1">
            <a:off x="5774746" y="2086159"/>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F6B28880-228C-2ECA-AC3D-72161A4E367D}"/>
              </a:ext>
            </a:extLst>
          </p:cNvPr>
          <p:cNvSpPr/>
          <p:nvPr/>
        </p:nvSpPr>
        <p:spPr>
          <a:xfrm>
            <a:off x="1614531" y="4448060"/>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8D75F1D1-04CD-0EB1-55F5-38115783B577}"/>
              </a:ext>
            </a:extLst>
          </p:cNvPr>
          <p:cNvSpPr txBox="1"/>
          <p:nvPr/>
        </p:nvSpPr>
        <p:spPr>
          <a:xfrm>
            <a:off x="1950971" y="4245605"/>
            <a:ext cx="365806" cy="400110"/>
          </a:xfrm>
          <a:prstGeom prst="rect">
            <a:avLst/>
          </a:prstGeom>
          <a:noFill/>
        </p:spPr>
        <p:txBody>
          <a:bodyPr wrap="none" rtlCol="0">
            <a:spAutoFit/>
          </a:bodyPr>
          <a:lstStyle/>
          <a:p>
            <a:r>
              <a:rPr lang="en-GB" sz="2000" b="1" dirty="0">
                <a:solidFill>
                  <a:srgbClr val="7030A0"/>
                </a:solidFill>
              </a:rPr>
              <a:t>×</a:t>
            </a:r>
          </a:p>
        </p:txBody>
      </p:sp>
      <p:sp>
        <p:nvSpPr>
          <p:cNvPr id="37" name="TextBox 36">
            <a:extLst>
              <a:ext uri="{FF2B5EF4-FFF2-40B4-BE49-F238E27FC236}">
                <a16:creationId xmlns:a16="http://schemas.microsoft.com/office/drawing/2014/main" id="{7B9F13A9-450F-30A3-B11A-63F12E4E81BB}"/>
              </a:ext>
            </a:extLst>
          </p:cNvPr>
          <p:cNvSpPr txBox="1"/>
          <p:nvPr/>
        </p:nvSpPr>
        <p:spPr>
          <a:xfrm>
            <a:off x="1953157" y="5207227"/>
            <a:ext cx="365806" cy="400110"/>
          </a:xfrm>
          <a:prstGeom prst="rect">
            <a:avLst/>
          </a:prstGeom>
          <a:noFill/>
        </p:spPr>
        <p:txBody>
          <a:bodyPr wrap="none" rtlCol="0">
            <a:spAutoFit/>
          </a:bodyPr>
          <a:lstStyle/>
          <a:p>
            <a:r>
              <a:rPr lang="en-GB" sz="2000" b="1" dirty="0">
                <a:solidFill>
                  <a:srgbClr val="7030A0"/>
                </a:solidFill>
              </a:rPr>
              <a:t>×</a:t>
            </a:r>
          </a:p>
        </p:txBody>
      </p:sp>
      <p:sp>
        <p:nvSpPr>
          <p:cNvPr id="45" name="Left Bracket 44">
            <a:extLst>
              <a:ext uri="{FF2B5EF4-FFF2-40B4-BE49-F238E27FC236}">
                <a16:creationId xmlns:a16="http://schemas.microsoft.com/office/drawing/2014/main" id="{B2CB1AD8-76ED-C3B2-C9CA-31E84079FE2E}"/>
              </a:ext>
            </a:extLst>
          </p:cNvPr>
          <p:cNvSpPr/>
          <p:nvPr/>
        </p:nvSpPr>
        <p:spPr>
          <a:xfrm>
            <a:off x="1174101" y="4151354"/>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6" name="Right Bracket 45">
            <a:extLst>
              <a:ext uri="{FF2B5EF4-FFF2-40B4-BE49-F238E27FC236}">
                <a16:creationId xmlns:a16="http://schemas.microsoft.com/office/drawing/2014/main" id="{9AC94F06-64AD-0C4D-FF20-EF91B91BB13D}"/>
              </a:ext>
            </a:extLst>
          </p:cNvPr>
          <p:cNvSpPr/>
          <p:nvPr/>
        </p:nvSpPr>
        <p:spPr>
          <a:xfrm>
            <a:off x="2803148" y="4151355"/>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7" name="Rectangle 46">
            <a:extLst>
              <a:ext uri="{FF2B5EF4-FFF2-40B4-BE49-F238E27FC236}">
                <a16:creationId xmlns:a16="http://schemas.microsoft.com/office/drawing/2014/main" id="{6E9898BC-2D40-A0F1-109C-31F2779E2719}"/>
              </a:ext>
            </a:extLst>
          </p:cNvPr>
          <p:cNvSpPr/>
          <p:nvPr/>
        </p:nvSpPr>
        <p:spPr>
          <a:xfrm>
            <a:off x="1827371" y="5952644"/>
            <a:ext cx="516488" cy="461665"/>
          </a:xfrm>
          <a:prstGeom prst="rect">
            <a:avLst/>
          </a:prstGeom>
        </p:spPr>
        <p:txBody>
          <a:bodyPr wrap="none">
            <a:spAutoFit/>
          </a:bodyPr>
          <a:lstStyle/>
          <a:p>
            <a:r>
              <a:rPr lang="en-GB" sz="2400" b="1" dirty="0">
                <a:latin typeface="Century Gothic" panose="020B0502020202020204" pitchFamily="34" charset="0"/>
              </a:rPr>
              <a:t>Li</a:t>
            </a:r>
            <a:r>
              <a:rPr lang="en-GB" sz="2400" b="1" baseline="30000" dirty="0">
                <a:latin typeface="Century Gothic" panose="020B0502020202020204" pitchFamily="34" charset="0"/>
              </a:rPr>
              <a:t>+</a:t>
            </a:r>
            <a:endParaRPr lang="en-GB" sz="2400" b="1" dirty="0"/>
          </a:p>
        </p:txBody>
      </p:sp>
      <p:sp>
        <p:nvSpPr>
          <p:cNvPr id="48" name="Left Bracket 47">
            <a:extLst>
              <a:ext uri="{FF2B5EF4-FFF2-40B4-BE49-F238E27FC236}">
                <a16:creationId xmlns:a16="http://schemas.microsoft.com/office/drawing/2014/main" id="{0BEFBCB9-9BF1-BEBF-25E0-B4A85FF7473C}"/>
              </a:ext>
            </a:extLst>
          </p:cNvPr>
          <p:cNvSpPr/>
          <p:nvPr/>
        </p:nvSpPr>
        <p:spPr>
          <a:xfrm>
            <a:off x="3732102" y="4138181"/>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9" name="Right Bracket 48">
            <a:extLst>
              <a:ext uri="{FF2B5EF4-FFF2-40B4-BE49-F238E27FC236}">
                <a16:creationId xmlns:a16="http://schemas.microsoft.com/office/drawing/2014/main" id="{33A8336E-7D71-E2FC-A50F-D23804F6C521}"/>
              </a:ext>
            </a:extLst>
          </p:cNvPr>
          <p:cNvSpPr/>
          <p:nvPr/>
        </p:nvSpPr>
        <p:spPr>
          <a:xfrm>
            <a:off x="5279270" y="4159262"/>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0" name="TextBox 49">
            <a:extLst>
              <a:ext uri="{FF2B5EF4-FFF2-40B4-BE49-F238E27FC236}">
                <a16:creationId xmlns:a16="http://schemas.microsoft.com/office/drawing/2014/main" id="{88C32D0A-3C65-0947-1678-E212E45192B7}"/>
              </a:ext>
            </a:extLst>
          </p:cNvPr>
          <p:cNvSpPr txBox="1"/>
          <p:nvPr/>
        </p:nvSpPr>
        <p:spPr>
          <a:xfrm>
            <a:off x="5510460" y="3899587"/>
            <a:ext cx="33534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51" name="Oval 50">
            <a:extLst>
              <a:ext uri="{FF2B5EF4-FFF2-40B4-BE49-F238E27FC236}">
                <a16:creationId xmlns:a16="http://schemas.microsoft.com/office/drawing/2014/main" id="{CC53BD62-B7D4-B91E-2700-66FF8CE0D281}"/>
              </a:ext>
            </a:extLst>
          </p:cNvPr>
          <p:cNvSpPr/>
          <p:nvPr/>
        </p:nvSpPr>
        <p:spPr>
          <a:xfrm>
            <a:off x="3848640" y="4212012"/>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BBDFD08-CCAC-95B7-445B-B6D3C54792C7}"/>
              </a:ext>
            </a:extLst>
          </p:cNvPr>
          <p:cNvSpPr/>
          <p:nvPr/>
        </p:nvSpPr>
        <p:spPr>
          <a:xfrm>
            <a:off x="4103868" y="4468983"/>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FDDAA53-CAE3-3701-31B2-816874006AB5}"/>
              </a:ext>
            </a:extLst>
          </p:cNvPr>
          <p:cNvSpPr/>
          <p:nvPr/>
        </p:nvSpPr>
        <p:spPr>
          <a:xfrm>
            <a:off x="4575629" y="444208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1024459A-F49D-6215-B19D-1FBE74C671B6}"/>
              </a:ext>
            </a:extLst>
          </p:cNvPr>
          <p:cNvSpPr/>
          <p:nvPr/>
        </p:nvSpPr>
        <p:spPr>
          <a:xfrm>
            <a:off x="4607006" y="540130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19AA05EB-E0F8-F550-D30F-735932CCF6F2}"/>
              </a:ext>
            </a:extLst>
          </p:cNvPr>
          <p:cNvSpPr/>
          <p:nvPr/>
        </p:nvSpPr>
        <p:spPr>
          <a:xfrm>
            <a:off x="4598042" y="564783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577393D5-4BA8-3BC7-9877-D3600A55A334}"/>
              </a:ext>
            </a:extLst>
          </p:cNvPr>
          <p:cNvSpPr/>
          <p:nvPr/>
        </p:nvSpPr>
        <p:spPr>
          <a:xfrm>
            <a:off x="4571148" y="418211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0AE97C23-2BFA-2AA8-CBB4-BC62EBE115F2}"/>
              </a:ext>
            </a:extLst>
          </p:cNvPr>
          <p:cNvSpPr/>
          <p:nvPr/>
        </p:nvSpPr>
        <p:spPr>
          <a:xfrm>
            <a:off x="5351074" y="490825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34C7E7D5-2CC4-A502-725A-CEB644B28D09}"/>
              </a:ext>
            </a:extLst>
          </p:cNvPr>
          <p:cNvSpPr/>
          <p:nvPr/>
        </p:nvSpPr>
        <p:spPr>
          <a:xfrm>
            <a:off x="3822598" y="493962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FE5B4C2F-C962-C37A-78BE-CB952281EB8F}"/>
              </a:ext>
            </a:extLst>
          </p:cNvPr>
          <p:cNvSpPr/>
          <p:nvPr/>
        </p:nvSpPr>
        <p:spPr>
          <a:xfrm>
            <a:off x="5113511" y="437485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EC85BD85-F3DC-7028-0EB7-6A466D8ABF9D}"/>
              </a:ext>
            </a:extLst>
          </p:cNvPr>
          <p:cNvSpPr/>
          <p:nvPr/>
        </p:nvSpPr>
        <p:spPr>
          <a:xfrm>
            <a:off x="5140405" y="542372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TextBox 60">
            <a:extLst>
              <a:ext uri="{FF2B5EF4-FFF2-40B4-BE49-F238E27FC236}">
                <a16:creationId xmlns:a16="http://schemas.microsoft.com/office/drawing/2014/main" id="{5C284D6E-AFD3-1EC9-060F-5C9D740D9587}"/>
              </a:ext>
            </a:extLst>
          </p:cNvPr>
          <p:cNvSpPr txBox="1"/>
          <p:nvPr/>
        </p:nvSpPr>
        <p:spPr>
          <a:xfrm>
            <a:off x="3845347" y="4282374"/>
            <a:ext cx="365806" cy="400110"/>
          </a:xfrm>
          <a:prstGeom prst="rect">
            <a:avLst/>
          </a:prstGeom>
          <a:noFill/>
        </p:spPr>
        <p:txBody>
          <a:bodyPr wrap="none" rtlCol="0">
            <a:spAutoFit/>
          </a:bodyPr>
          <a:lstStyle/>
          <a:p>
            <a:r>
              <a:rPr lang="en-GB" sz="2000" b="1" dirty="0">
                <a:solidFill>
                  <a:srgbClr val="7030A0"/>
                </a:solidFill>
              </a:rPr>
              <a:t>×</a:t>
            </a:r>
          </a:p>
        </p:txBody>
      </p:sp>
      <p:sp>
        <p:nvSpPr>
          <p:cNvPr id="62" name="TextBox 61">
            <a:extLst>
              <a:ext uri="{FF2B5EF4-FFF2-40B4-BE49-F238E27FC236}">
                <a16:creationId xmlns:a16="http://schemas.microsoft.com/office/drawing/2014/main" id="{CF3E7F0A-0CFF-1731-3862-2CDA6BB85DCB}"/>
              </a:ext>
            </a:extLst>
          </p:cNvPr>
          <p:cNvSpPr txBox="1"/>
          <p:nvPr/>
        </p:nvSpPr>
        <p:spPr>
          <a:xfrm>
            <a:off x="2987814" y="3941426"/>
            <a:ext cx="39946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63" name="Rectangle 62">
            <a:extLst>
              <a:ext uri="{FF2B5EF4-FFF2-40B4-BE49-F238E27FC236}">
                <a16:creationId xmlns:a16="http://schemas.microsoft.com/office/drawing/2014/main" id="{F0021C45-1F7D-D2B7-DE11-66F899C14C66}"/>
              </a:ext>
            </a:extLst>
          </p:cNvPr>
          <p:cNvSpPr/>
          <p:nvPr/>
        </p:nvSpPr>
        <p:spPr>
          <a:xfrm>
            <a:off x="4304588" y="5915893"/>
            <a:ext cx="418704" cy="461665"/>
          </a:xfrm>
          <a:prstGeom prst="rect">
            <a:avLst/>
          </a:prstGeom>
        </p:spPr>
        <p:txBody>
          <a:bodyPr wrap="none">
            <a:spAutoFit/>
          </a:bodyPr>
          <a:lstStyle/>
          <a:p>
            <a:r>
              <a:rPr lang="en-GB" sz="2400" b="1" dirty="0">
                <a:latin typeface="Century Gothic" panose="020B0502020202020204" pitchFamily="34" charset="0"/>
              </a:rPr>
              <a:t>F</a:t>
            </a:r>
            <a:r>
              <a:rPr lang="en-GB" sz="2400" b="1" baseline="30000" dirty="0">
                <a:latin typeface="Century Gothic" panose="020B0502020202020204" pitchFamily="34" charset="0"/>
              </a:rPr>
              <a:t>-</a:t>
            </a:r>
            <a:endParaRPr lang="en-GB" sz="2400" b="1" dirty="0"/>
          </a:p>
        </p:txBody>
      </p:sp>
      <p:sp>
        <p:nvSpPr>
          <p:cNvPr id="64" name="Oval 63">
            <a:extLst>
              <a:ext uri="{FF2B5EF4-FFF2-40B4-BE49-F238E27FC236}">
                <a16:creationId xmlns:a16="http://schemas.microsoft.com/office/drawing/2014/main" id="{6BEEC0DF-DCCD-0DC5-D19B-30B6AB6D09ED}"/>
              </a:ext>
            </a:extLst>
          </p:cNvPr>
          <p:cNvSpPr/>
          <p:nvPr/>
        </p:nvSpPr>
        <p:spPr>
          <a:xfrm>
            <a:off x="4050347" y="542875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84C98857-D65F-E89E-CCF8-0522582563C0}"/>
              </a:ext>
            </a:extLst>
          </p:cNvPr>
          <p:cNvSpPr txBox="1"/>
          <p:nvPr/>
        </p:nvSpPr>
        <p:spPr>
          <a:xfrm>
            <a:off x="3038076" y="6431414"/>
            <a:ext cx="540533" cy="461665"/>
          </a:xfrm>
          <a:prstGeom prst="rect">
            <a:avLst/>
          </a:prstGeom>
          <a:noFill/>
        </p:spPr>
        <p:txBody>
          <a:bodyPr wrap="none" rtlCol="0">
            <a:spAutoFit/>
          </a:bodyPr>
          <a:lstStyle/>
          <a:p>
            <a:r>
              <a:rPr lang="en-GB" sz="2400" b="1" dirty="0">
                <a:latin typeface="Century Gothic" panose="020B0502020202020204" pitchFamily="34" charset="0"/>
              </a:rPr>
              <a:t>LiF</a:t>
            </a:r>
          </a:p>
        </p:txBody>
      </p:sp>
      <p:cxnSp>
        <p:nvCxnSpPr>
          <p:cNvPr id="72" name="Straight Arrow Connector 71">
            <a:extLst>
              <a:ext uri="{FF2B5EF4-FFF2-40B4-BE49-F238E27FC236}">
                <a16:creationId xmlns:a16="http://schemas.microsoft.com/office/drawing/2014/main" id="{688E3BFA-9BCF-950A-E5FE-4DF2352FAA03}"/>
              </a:ext>
            </a:extLst>
          </p:cNvPr>
          <p:cNvCxnSpPr>
            <a:cxnSpLocks/>
          </p:cNvCxnSpPr>
          <p:nvPr/>
        </p:nvCxnSpPr>
        <p:spPr>
          <a:xfrm>
            <a:off x="2483962" y="6351940"/>
            <a:ext cx="491743" cy="18153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5E320E0D-1B73-DEEA-484D-F1BAFEC2B64E}"/>
              </a:ext>
            </a:extLst>
          </p:cNvPr>
          <p:cNvCxnSpPr>
            <a:cxnSpLocks/>
          </p:cNvCxnSpPr>
          <p:nvPr/>
        </p:nvCxnSpPr>
        <p:spPr>
          <a:xfrm flipH="1">
            <a:off x="3831997" y="6291400"/>
            <a:ext cx="348743" cy="27485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7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500"/>
                                        <p:tgtEl>
                                          <p:spTgt spid="3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fade">
                                      <p:cBhvr>
                                        <p:cTn id="71" dur="500"/>
                                        <p:tgtEl>
                                          <p:spTgt spid="3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fade">
                                      <p:cBhvr>
                                        <p:cTn id="74" dur="500"/>
                                        <p:tgtEl>
                                          <p:spTgt spid="3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fade">
                                      <p:cBhvr>
                                        <p:cTn id="80" dur="500"/>
                                        <p:tgtEl>
                                          <p:spTgt spid="4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Effect transition="in" filter="fade">
                                      <p:cBhvr>
                                        <p:cTn id="83" dur="500"/>
                                        <p:tgtEl>
                                          <p:spTgt spid="4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Effect transition="in" filter="fade">
                                      <p:cBhvr>
                                        <p:cTn id="86" dur="500"/>
                                        <p:tgtEl>
                                          <p:spTgt spid="4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fade">
                                      <p:cBhvr>
                                        <p:cTn id="89" dur="500"/>
                                        <p:tgtEl>
                                          <p:spTgt spid="4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500"/>
                                        <p:tgtEl>
                                          <p:spTgt spid="5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fade">
                                      <p:cBhvr>
                                        <p:cTn id="98" dur="500"/>
                                        <p:tgtEl>
                                          <p:spTgt spid="5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fade">
                                      <p:cBhvr>
                                        <p:cTn id="101" dur="500"/>
                                        <p:tgtEl>
                                          <p:spTgt spid="5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fade">
                                      <p:cBhvr>
                                        <p:cTn id="107" dur="500"/>
                                        <p:tgtEl>
                                          <p:spTgt spid="5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6"/>
                                        </p:tgtEl>
                                        <p:attrNameLst>
                                          <p:attrName>style.visibility</p:attrName>
                                        </p:attrNameLst>
                                      </p:cBhvr>
                                      <p:to>
                                        <p:strVal val="visible"/>
                                      </p:to>
                                    </p:set>
                                    <p:animEffect transition="in" filter="fade">
                                      <p:cBhvr>
                                        <p:cTn id="110" dur="500"/>
                                        <p:tgtEl>
                                          <p:spTgt spid="56"/>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57"/>
                                        </p:tgtEl>
                                        <p:attrNameLst>
                                          <p:attrName>style.visibility</p:attrName>
                                        </p:attrNameLst>
                                      </p:cBhvr>
                                      <p:to>
                                        <p:strVal val="visible"/>
                                      </p:to>
                                    </p:set>
                                    <p:animEffect transition="in" filter="fade">
                                      <p:cBhvr>
                                        <p:cTn id="113" dur="500"/>
                                        <p:tgtEl>
                                          <p:spTgt spid="5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58"/>
                                        </p:tgtEl>
                                        <p:attrNameLst>
                                          <p:attrName>style.visibility</p:attrName>
                                        </p:attrNameLst>
                                      </p:cBhvr>
                                      <p:to>
                                        <p:strVal val="visible"/>
                                      </p:to>
                                    </p:set>
                                    <p:animEffect transition="in" filter="fade">
                                      <p:cBhvr>
                                        <p:cTn id="116" dur="500"/>
                                        <p:tgtEl>
                                          <p:spTgt spid="5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59"/>
                                        </p:tgtEl>
                                        <p:attrNameLst>
                                          <p:attrName>style.visibility</p:attrName>
                                        </p:attrNameLst>
                                      </p:cBhvr>
                                      <p:to>
                                        <p:strVal val="visible"/>
                                      </p:to>
                                    </p:set>
                                    <p:animEffect transition="in" filter="fade">
                                      <p:cBhvr>
                                        <p:cTn id="119" dur="500"/>
                                        <p:tgtEl>
                                          <p:spTgt spid="5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0"/>
                                        </p:tgtEl>
                                        <p:attrNameLst>
                                          <p:attrName>style.visibility</p:attrName>
                                        </p:attrNameLst>
                                      </p:cBhvr>
                                      <p:to>
                                        <p:strVal val="visible"/>
                                      </p:to>
                                    </p:set>
                                    <p:animEffect transition="in" filter="fade">
                                      <p:cBhvr>
                                        <p:cTn id="122" dur="500"/>
                                        <p:tgtEl>
                                          <p:spTgt spid="6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1"/>
                                        </p:tgtEl>
                                        <p:attrNameLst>
                                          <p:attrName>style.visibility</p:attrName>
                                        </p:attrNameLst>
                                      </p:cBhvr>
                                      <p:to>
                                        <p:strVal val="visible"/>
                                      </p:to>
                                    </p:set>
                                    <p:animEffect transition="in" filter="fade">
                                      <p:cBhvr>
                                        <p:cTn id="125" dur="500"/>
                                        <p:tgtEl>
                                          <p:spTgt spid="61"/>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2"/>
                                        </p:tgtEl>
                                        <p:attrNameLst>
                                          <p:attrName>style.visibility</p:attrName>
                                        </p:attrNameLst>
                                      </p:cBhvr>
                                      <p:to>
                                        <p:strVal val="visible"/>
                                      </p:to>
                                    </p:set>
                                    <p:animEffect transition="in" filter="fade">
                                      <p:cBhvr>
                                        <p:cTn id="128" dur="500"/>
                                        <p:tgtEl>
                                          <p:spTgt spid="62"/>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4"/>
                                        </p:tgtEl>
                                        <p:attrNameLst>
                                          <p:attrName>style.visibility</p:attrName>
                                        </p:attrNameLst>
                                      </p:cBhvr>
                                      <p:to>
                                        <p:strVal val="visible"/>
                                      </p:to>
                                    </p:set>
                                    <p:animEffect transition="in" filter="fade">
                                      <p:cBhvr>
                                        <p:cTn id="131" dur="500"/>
                                        <p:tgtEl>
                                          <p:spTgt spid="64"/>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7"/>
                                        </p:tgtEl>
                                        <p:attrNameLst>
                                          <p:attrName>style.visibility</p:attrName>
                                        </p:attrNameLst>
                                      </p:cBhvr>
                                      <p:to>
                                        <p:strVal val="visible"/>
                                      </p:to>
                                    </p:set>
                                    <p:animEffect transition="in" filter="fade">
                                      <p:cBhvr>
                                        <p:cTn id="134" dur="500"/>
                                        <p:tgtEl>
                                          <p:spTgt spid="4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63"/>
                                        </p:tgtEl>
                                        <p:attrNameLst>
                                          <p:attrName>style.visibility</p:attrName>
                                        </p:attrNameLst>
                                      </p:cBhvr>
                                      <p:to>
                                        <p:strVal val="visible"/>
                                      </p:to>
                                    </p:set>
                                    <p:animEffect transition="in" filter="fade">
                                      <p:cBhvr>
                                        <p:cTn id="137" dur="500"/>
                                        <p:tgtEl>
                                          <p:spTgt spid="63"/>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73"/>
                                        </p:tgtEl>
                                        <p:attrNameLst>
                                          <p:attrName>style.visibility</p:attrName>
                                        </p:attrNameLst>
                                      </p:cBhvr>
                                      <p:to>
                                        <p:strVal val="visible"/>
                                      </p:to>
                                    </p:set>
                                    <p:animEffect transition="in" filter="fade">
                                      <p:cBhvr>
                                        <p:cTn id="142" dur="500"/>
                                        <p:tgtEl>
                                          <p:spTgt spid="73"/>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71"/>
                                        </p:tgtEl>
                                        <p:attrNameLst>
                                          <p:attrName>style.visibility</p:attrName>
                                        </p:attrNameLst>
                                      </p:cBhvr>
                                      <p:to>
                                        <p:strVal val="visible"/>
                                      </p:to>
                                    </p:set>
                                    <p:animEffect transition="in" filter="fade">
                                      <p:cBhvr>
                                        <p:cTn id="145" dur="500"/>
                                        <p:tgtEl>
                                          <p:spTgt spid="71"/>
                                        </p:tgtEl>
                                      </p:cBhvr>
                                    </p:animEffect>
                                  </p:childTnLst>
                                </p:cTn>
                              </p:par>
                              <p:par>
                                <p:cTn id="146" presetID="10" presetClass="entr" presetSubtype="0" fill="hold" nodeType="withEffect">
                                  <p:stCondLst>
                                    <p:cond delay="0"/>
                                  </p:stCondLst>
                                  <p:childTnLst>
                                    <p:set>
                                      <p:cBhvr>
                                        <p:cTn id="147" dur="1" fill="hold">
                                          <p:stCondLst>
                                            <p:cond delay="0"/>
                                          </p:stCondLst>
                                        </p:cTn>
                                        <p:tgtEl>
                                          <p:spTgt spid="72"/>
                                        </p:tgtEl>
                                        <p:attrNameLst>
                                          <p:attrName>style.visibility</p:attrName>
                                        </p:attrNameLst>
                                      </p:cBhvr>
                                      <p:to>
                                        <p:strVal val="visible"/>
                                      </p:to>
                                    </p:set>
                                    <p:animEffect transition="in" filter="fade">
                                      <p:cBhvr>
                                        <p:cTn id="14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8" grpId="0"/>
      <p:bldP spid="9"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animBg="1"/>
      <p:bldP spid="34" grpId="0" animBg="1"/>
      <p:bldP spid="36" grpId="0"/>
      <p:bldP spid="37" grpId="0"/>
      <p:bldP spid="45" grpId="0" animBg="1"/>
      <p:bldP spid="46" grpId="0" animBg="1"/>
      <p:bldP spid="47" grpId="0"/>
      <p:bldP spid="48" grpId="0" animBg="1"/>
      <p:bldP spid="49" grpId="0" animBg="1"/>
      <p:bldP spid="50" grpId="0"/>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p:bldP spid="62" grpId="0"/>
      <p:bldP spid="63" grpId="0"/>
      <p:bldP spid="64" grpId="0" animBg="1"/>
      <p:bldP spid="7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242888"/>
            <a:ext cx="6173788" cy="720725"/>
          </a:xfrm>
        </p:spPr>
        <p:txBody>
          <a:bodyPr>
            <a:noAutofit/>
          </a:bodyPr>
          <a:lstStyle/>
          <a:p>
            <a:r>
              <a:rPr lang="en-US" sz="2600" b="1" dirty="0">
                <a:latin typeface="Century Gothic" panose="020B0502020202020204" pitchFamily="34" charset="0"/>
              </a:rPr>
              <a:t>We: Describe the bonding in lithium oxide using dot-and cross-diagrams</a:t>
            </a:r>
          </a:p>
        </p:txBody>
      </p:sp>
      <p:sp>
        <p:nvSpPr>
          <p:cNvPr id="5" name="TextBox 4">
            <a:extLst>
              <a:ext uri="{FF2B5EF4-FFF2-40B4-BE49-F238E27FC236}">
                <a16:creationId xmlns:a16="http://schemas.microsoft.com/office/drawing/2014/main" id="{2A4D3117-5FF9-B18C-8189-202ECE2BBE8F}"/>
              </a:ext>
            </a:extLst>
          </p:cNvPr>
          <p:cNvSpPr txBox="1"/>
          <p:nvPr/>
        </p:nvSpPr>
        <p:spPr>
          <a:xfrm>
            <a:off x="6713621" y="243512"/>
            <a:ext cx="4620126" cy="6001643"/>
          </a:xfrm>
          <a:prstGeom prst="rect">
            <a:avLst/>
          </a:prstGeom>
          <a:solidFill>
            <a:srgbClr val="009193">
              <a:alpha val="23137"/>
            </a:srgbClr>
          </a:solidFill>
        </p:spPr>
        <p:txBody>
          <a:bodyPr wrap="square" rtlCol="0">
            <a:spAutoFit/>
          </a:bodyPr>
          <a:lstStyle/>
          <a:p>
            <a:r>
              <a:rPr lang="en-GB" sz="2400" b="1" dirty="0">
                <a:latin typeface="Century Gothic" panose="020B0502020202020204" pitchFamily="34" charset="0"/>
              </a:rPr>
              <a:t>Steps to Success</a:t>
            </a:r>
          </a:p>
          <a:p>
            <a:pPr marL="457200" indent="-457200">
              <a:buFont typeface="+mj-lt"/>
              <a:buAutoNum type="arabicPeriod"/>
            </a:pPr>
            <a:r>
              <a:rPr lang="en-GB" sz="2400" b="1" dirty="0">
                <a:latin typeface="Century Gothic" panose="020B0502020202020204" pitchFamily="34" charset="0"/>
              </a:rPr>
              <a:t>Draw the electronic configuration </a:t>
            </a:r>
            <a:r>
              <a:rPr lang="en-GB" sz="2400" dirty="0">
                <a:latin typeface="Century Gothic" panose="020B0502020202020204" pitchFamily="34" charset="0"/>
              </a:rPr>
              <a:t>of both atoms using dots for one atom and crosses for the other.</a:t>
            </a:r>
          </a:p>
          <a:p>
            <a:pPr marL="457200" indent="-457200">
              <a:buFont typeface="+mj-lt"/>
              <a:buAutoNum type="arabicPeriod"/>
            </a:pPr>
            <a:r>
              <a:rPr lang="en-GB" sz="2400" b="1" dirty="0">
                <a:latin typeface="Century Gothic" panose="020B0502020202020204" pitchFamily="34" charset="0"/>
              </a:rPr>
              <a:t>Draw an arrow </a:t>
            </a:r>
            <a:r>
              <a:rPr lang="en-GB" sz="2400" dirty="0">
                <a:latin typeface="Century Gothic" panose="020B0502020202020204" pitchFamily="34" charset="0"/>
              </a:rPr>
              <a:t>to show the transfer of any electrons from one atom to another.</a:t>
            </a:r>
          </a:p>
          <a:p>
            <a:pPr marL="457200" indent="-457200">
              <a:buFont typeface="+mj-lt"/>
              <a:buAutoNum type="arabicPeriod"/>
            </a:pPr>
            <a:r>
              <a:rPr lang="en-GB" sz="2400" b="1" dirty="0">
                <a:latin typeface="Century Gothic" panose="020B0502020202020204" pitchFamily="34" charset="0"/>
              </a:rPr>
              <a:t>Draw the ions</a:t>
            </a:r>
            <a:r>
              <a:rPr lang="en-GB" sz="2400" dirty="0">
                <a:latin typeface="Century Gothic" panose="020B0502020202020204" pitchFamily="34" charset="0"/>
              </a:rPr>
              <a:t> formed after the electrons have moved with a square bracket</a:t>
            </a:r>
          </a:p>
          <a:p>
            <a:pPr marL="457200" indent="-457200">
              <a:buFont typeface="+mj-lt"/>
              <a:buAutoNum type="arabicPeriod"/>
            </a:pPr>
            <a:r>
              <a:rPr lang="en-GB" sz="2400" b="1" dirty="0">
                <a:latin typeface="Century Gothic" panose="020B0502020202020204" pitchFamily="34" charset="0"/>
              </a:rPr>
              <a:t>Write the charge </a:t>
            </a:r>
            <a:r>
              <a:rPr lang="en-GB" sz="2400" dirty="0">
                <a:latin typeface="Century Gothic" panose="020B0502020202020204" pitchFamily="34" charset="0"/>
              </a:rPr>
              <a:t>of the ions formed at the top right of the square brackets </a:t>
            </a:r>
          </a:p>
        </p:txBody>
      </p:sp>
      <p:sp>
        <p:nvSpPr>
          <p:cNvPr id="4" name="Oval 3">
            <a:extLst>
              <a:ext uri="{FF2B5EF4-FFF2-40B4-BE49-F238E27FC236}">
                <a16:creationId xmlns:a16="http://schemas.microsoft.com/office/drawing/2014/main" id="{BA3799E0-DC38-20A2-F193-B023A6F9E683}"/>
              </a:ext>
            </a:extLst>
          </p:cNvPr>
          <p:cNvSpPr/>
          <p:nvPr/>
        </p:nvSpPr>
        <p:spPr>
          <a:xfrm>
            <a:off x="299823" y="1243308"/>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A82D67-2475-38DE-8A41-B63519C29968}"/>
              </a:ext>
            </a:extLst>
          </p:cNvPr>
          <p:cNvSpPr/>
          <p:nvPr/>
        </p:nvSpPr>
        <p:spPr>
          <a:xfrm>
            <a:off x="555051" y="1500279"/>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A2609AF-C2F8-4052-69C9-6D5581ACC523}"/>
              </a:ext>
            </a:extLst>
          </p:cNvPr>
          <p:cNvSpPr txBox="1"/>
          <p:nvPr/>
        </p:nvSpPr>
        <p:spPr>
          <a:xfrm>
            <a:off x="891491" y="1297824"/>
            <a:ext cx="365806" cy="400110"/>
          </a:xfrm>
          <a:prstGeom prst="rect">
            <a:avLst/>
          </a:prstGeom>
          <a:noFill/>
        </p:spPr>
        <p:txBody>
          <a:bodyPr wrap="none" rtlCol="0">
            <a:spAutoFit/>
          </a:bodyPr>
          <a:lstStyle/>
          <a:p>
            <a:r>
              <a:rPr lang="en-GB" sz="2000" b="1" dirty="0">
                <a:solidFill>
                  <a:srgbClr val="7030A0"/>
                </a:solidFill>
              </a:rPr>
              <a:t>×</a:t>
            </a:r>
          </a:p>
        </p:txBody>
      </p:sp>
      <p:sp>
        <p:nvSpPr>
          <p:cNvPr id="8" name="TextBox 7">
            <a:extLst>
              <a:ext uri="{FF2B5EF4-FFF2-40B4-BE49-F238E27FC236}">
                <a16:creationId xmlns:a16="http://schemas.microsoft.com/office/drawing/2014/main" id="{F6C12543-A22A-B38E-A20A-019D29D23F0E}"/>
              </a:ext>
            </a:extLst>
          </p:cNvPr>
          <p:cNvSpPr txBox="1"/>
          <p:nvPr/>
        </p:nvSpPr>
        <p:spPr>
          <a:xfrm>
            <a:off x="893677" y="2259446"/>
            <a:ext cx="365806" cy="400110"/>
          </a:xfrm>
          <a:prstGeom prst="rect">
            <a:avLst/>
          </a:prstGeom>
          <a:noFill/>
        </p:spPr>
        <p:txBody>
          <a:bodyPr wrap="none" rtlCol="0">
            <a:spAutoFit/>
          </a:bodyPr>
          <a:lstStyle/>
          <a:p>
            <a:r>
              <a:rPr lang="en-GB" sz="2000" b="1" dirty="0">
                <a:solidFill>
                  <a:srgbClr val="7030A0"/>
                </a:solidFill>
              </a:rPr>
              <a:t>×</a:t>
            </a:r>
          </a:p>
        </p:txBody>
      </p:sp>
      <p:sp>
        <p:nvSpPr>
          <p:cNvPr id="9" name="TextBox 8">
            <a:extLst>
              <a:ext uri="{FF2B5EF4-FFF2-40B4-BE49-F238E27FC236}">
                <a16:creationId xmlns:a16="http://schemas.microsoft.com/office/drawing/2014/main" id="{D4414367-8EDC-BBC2-B4C1-5313DE0A7046}"/>
              </a:ext>
            </a:extLst>
          </p:cNvPr>
          <p:cNvSpPr txBox="1"/>
          <p:nvPr/>
        </p:nvSpPr>
        <p:spPr>
          <a:xfrm>
            <a:off x="882289" y="1038438"/>
            <a:ext cx="365806" cy="400110"/>
          </a:xfrm>
          <a:prstGeom prst="rect">
            <a:avLst/>
          </a:prstGeom>
          <a:noFill/>
        </p:spPr>
        <p:txBody>
          <a:bodyPr wrap="none" rtlCol="0">
            <a:spAutoFit/>
          </a:bodyPr>
          <a:lstStyle/>
          <a:p>
            <a:r>
              <a:rPr lang="en-GB" sz="2000" b="1" dirty="0">
                <a:solidFill>
                  <a:srgbClr val="7030A0"/>
                </a:solidFill>
              </a:rPr>
              <a:t>×</a:t>
            </a:r>
          </a:p>
        </p:txBody>
      </p:sp>
      <p:sp>
        <p:nvSpPr>
          <p:cNvPr id="10" name="TextBox 9">
            <a:extLst>
              <a:ext uri="{FF2B5EF4-FFF2-40B4-BE49-F238E27FC236}">
                <a16:creationId xmlns:a16="http://schemas.microsoft.com/office/drawing/2014/main" id="{43B3D1A5-9CED-2014-2C41-4AEC735E29DB}"/>
              </a:ext>
            </a:extLst>
          </p:cNvPr>
          <p:cNvSpPr txBox="1"/>
          <p:nvPr/>
        </p:nvSpPr>
        <p:spPr>
          <a:xfrm>
            <a:off x="513598" y="2810428"/>
            <a:ext cx="1103187" cy="646331"/>
          </a:xfrm>
          <a:prstGeom prst="rect">
            <a:avLst/>
          </a:prstGeom>
          <a:noFill/>
        </p:spPr>
        <p:txBody>
          <a:bodyPr wrap="none" rtlCol="0">
            <a:spAutoFit/>
          </a:bodyPr>
          <a:lstStyle/>
          <a:p>
            <a:pPr algn="ctr"/>
            <a:r>
              <a:rPr lang="en-GB" b="1" dirty="0">
                <a:latin typeface="Century Gothic" panose="020B0502020202020204" pitchFamily="34" charset="0"/>
              </a:rPr>
              <a:t>Metal: Li</a:t>
            </a:r>
          </a:p>
          <a:p>
            <a:pPr algn="ctr"/>
            <a:r>
              <a:rPr lang="en-GB" b="1" dirty="0">
                <a:latin typeface="Century Gothic" panose="020B0502020202020204" pitchFamily="34" charset="0"/>
              </a:rPr>
              <a:t>2,1</a:t>
            </a:r>
          </a:p>
        </p:txBody>
      </p:sp>
      <p:sp>
        <p:nvSpPr>
          <p:cNvPr id="11" name="Oval 10">
            <a:extLst>
              <a:ext uri="{FF2B5EF4-FFF2-40B4-BE49-F238E27FC236}">
                <a16:creationId xmlns:a16="http://schemas.microsoft.com/office/drawing/2014/main" id="{0F26CFC8-F0CA-A218-EF24-5103E739AAF2}"/>
              </a:ext>
            </a:extLst>
          </p:cNvPr>
          <p:cNvSpPr/>
          <p:nvPr/>
        </p:nvSpPr>
        <p:spPr>
          <a:xfrm>
            <a:off x="460845" y="4440326"/>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152192-5B26-3A54-E436-D99BC8346C48}"/>
              </a:ext>
            </a:extLst>
          </p:cNvPr>
          <p:cNvSpPr txBox="1"/>
          <p:nvPr/>
        </p:nvSpPr>
        <p:spPr>
          <a:xfrm>
            <a:off x="797285" y="4237871"/>
            <a:ext cx="365806" cy="400110"/>
          </a:xfrm>
          <a:prstGeom prst="rect">
            <a:avLst/>
          </a:prstGeom>
          <a:noFill/>
        </p:spPr>
        <p:txBody>
          <a:bodyPr wrap="none" rtlCol="0">
            <a:spAutoFit/>
          </a:bodyPr>
          <a:lstStyle/>
          <a:p>
            <a:r>
              <a:rPr lang="en-GB" sz="2000" b="1" dirty="0">
                <a:solidFill>
                  <a:srgbClr val="7030A0"/>
                </a:solidFill>
              </a:rPr>
              <a:t>×</a:t>
            </a:r>
          </a:p>
        </p:txBody>
      </p:sp>
      <p:sp>
        <p:nvSpPr>
          <p:cNvPr id="13" name="TextBox 12">
            <a:extLst>
              <a:ext uri="{FF2B5EF4-FFF2-40B4-BE49-F238E27FC236}">
                <a16:creationId xmlns:a16="http://schemas.microsoft.com/office/drawing/2014/main" id="{CC9FE5BC-4298-D39A-C27A-344F21628452}"/>
              </a:ext>
            </a:extLst>
          </p:cNvPr>
          <p:cNvSpPr txBox="1"/>
          <p:nvPr/>
        </p:nvSpPr>
        <p:spPr>
          <a:xfrm>
            <a:off x="799471" y="5199493"/>
            <a:ext cx="365806" cy="400110"/>
          </a:xfrm>
          <a:prstGeom prst="rect">
            <a:avLst/>
          </a:prstGeom>
          <a:noFill/>
        </p:spPr>
        <p:txBody>
          <a:bodyPr wrap="none" rtlCol="0">
            <a:spAutoFit/>
          </a:bodyPr>
          <a:lstStyle/>
          <a:p>
            <a:r>
              <a:rPr lang="en-GB" sz="2000" b="1" dirty="0">
                <a:solidFill>
                  <a:srgbClr val="7030A0"/>
                </a:solidFill>
              </a:rPr>
              <a:t>×</a:t>
            </a:r>
          </a:p>
        </p:txBody>
      </p:sp>
      <p:sp>
        <p:nvSpPr>
          <p:cNvPr id="14" name="Left Bracket 13">
            <a:extLst>
              <a:ext uri="{FF2B5EF4-FFF2-40B4-BE49-F238E27FC236}">
                <a16:creationId xmlns:a16="http://schemas.microsoft.com/office/drawing/2014/main" id="{7E8284A4-F27E-7ED0-157A-4D45F8464CC8}"/>
              </a:ext>
            </a:extLst>
          </p:cNvPr>
          <p:cNvSpPr/>
          <p:nvPr/>
        </p:nvSpPr>
        <p:spPr>
          <a:xfrm>
            <a:off x="259389" y="4141272"/>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5" name="Right Bracket 14">
            <a:extLst>
              <a:ext uri="{FF2B5EF4-FFF2-40B4-BE49-F238E27FC236}">
                <a16:creationId xmlns:a16="http://schemas.microsoft.com/office/drawing/2014/main" id="{C1C6AD37-8BFA-5061-784D-6802F36F57EA}"/>
              </a:ext>
            </a:extLst>
          </p:cNvPr>
          <p:cNvSpPr/>
          <p:nvPr/>
        </p:nvSpPr>
        <p:spPr>
          <a:xfrm>
            <a:off x="1526422" y="4154484"/>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6" name="Rectangle 15">
            <a:extLst>
              <a:ext uri="{FF2B5EF4-FFF2-40B4-BE49-F238E27FC236}">
                <a16:creationId xmlns:a16="http://schemas.microsoft.com/office/drawing/2014/main" id="{97C1B614-CBE4-C501-3E9A-1D16A6DE08EE}"/>
              </a:ext>
            </a:extLst>
          </p:cNvPr>
          <p:cNvSpPr/>
          <p:nvPr/>
        </p:nvSpPr>
        <p:spPr>
          <a:xfrm>
            <a:off x="806947" y="5802682"/>
            <a:ext cx="516488" cy="461665"/>
          </a:xfrm>
          <a:prstGeom prst="rect">
            <a:avLst/>
          </a:prstGeom>
        </p:spPr>
        <p:txBody>
          <a:bodyPr wrap="none">
            <a:spAutoFit/>
          </a:bodyPr>
          <a:lstStyle/>
          <a:p>
            <a:r>
              <a:rPr lang="en-GB" sz="2400" b="1" dirty="0">
                <a:latin typeface="Century Gothic" panose="020B0502020202020204" pitchFamily="34" charset="0"/>
              </a:rPr>
              <a:t>Li</a:t>
            </a:r>
            <a:r>
              <a:rPr lang="en-GB" sz="2400" b="1" baseline="30000" dirty="0">
                <a:latin typeface="Century Gothic" panose="020B0502020202020204" pitchFamily="34" charset="0"/>
              </a:rPr>
              <a:t>+</a:t>
            </a:r>
            <a:endParaRPr lang="en-GB" sz="2400" b="1" dirty="0"/>
          </a:p>
        </p:txBody>
      </p:sp>
      <p:sp>
        <p:nvSpPr>
          <p:cNvPr id="17" name="TextBox 16">
            <a:extLst>
              <a:ext uri="{FF2B5EF4-FFF2-40B4-BE49-F238E27FC236}">
                <a16:creationId xmlns:a16="http://schemas.microsoft.com/office/drawing/2014/main" id="{18844670-5697-8245-A362-A2665ED8ABD7}"/>
              </a:ext>
            </a:extLst>
          </p:cNvPr>
          <p:cNvSpPr txBox="1"/>
          <p:nvPr/>
        </p:nvSpPr>
        <p:spPr>
          <a:xfrm>
            <a:off x="1773927" y="3944555"/>
            <a:ext cx="39946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19" name="Oval 18">
            <a:extLst>
              <a:ext uri="{FF2B5EF4-FFF2-40B4-BE49-F238E27FC236}">
                <a16:creationId xmlns:a16="http://schemas.microsoft.com/office/drawing/2014/main" id="{A7AEB469-08D5-8009-C2D7-56C97265F4F2}"/>
              </a:ext>
            </a:extLst>
          </p:cNvPr>
          <p:cNvSpPr/>
          <p:nvPr/>
        </p:nvSpPr>
        <p:spPr>
          <a:xfrm>
            <a:off x="3765066" y="1172178"/>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017757A-B346-92D7-632E-C9623FD0FFC9}"/>
              </a:ext>
            </a:extLst>
          </p:cNvPr>
          <p:cNvSpPr/>
          <p:nvPr/>
        </p:nvSpPr>
        <p:spPr>
          <a:xfrm>
            <a:off x="4020294" y="1429149"/>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0A032A2-C2EC-32F4-EE29-C72E684D5FB0}"/>
              </a:ext>
            </a:extLst>
          </p:cNvPr>
          <p:cNvSpPr/>
          <p:nvPr/>
        </p:nvSpPr>
        <p:spPr>
          <a:xfrm>
            <a:off x="4492055" y="140225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E3EA1F81-6DEB-C3B1-A2EF-A01E54CCB495}"/>
              </a:ext>
            </a:extLst>
          </p:cNvPr>
          <p:cNvSpPr/>
          <p:nvPr/>
        </p:nvSpPr>
        <p:spPr>
          <a:xfrm>
            <a:off x="4523432" y="236147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278A2A7-E367-0AA5-30C8-EFA05E016303}"/>
              </a:ext>
            </a:extLst>
          </p:cNvPr>
          <p:cNvSpPr/>
          <p:nvPr/>
        </p:nvSpPr>
        <p:spPr>
          <a:xfrm>
            <a:off x="4514468" y="260800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52E173D-2154-403F-BF4E-2FE513A5C205}"/>
              </a:ext>
            </a:extLst>
          </p:cNvPr>
          <p:cNvSpPr/>
          <p:nvPr/>
        </p:nvSpPr>
        <p:spPr>
          <a:xfrm>
            <a:off x="4487574" y="114228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42BB3E39-58BC-5FB8-3E8E-8DE52B6F2A6C}"/>
              </a:ext>
            </a:extLst>
          </p:cNvPr>
          <p:cNvSpPr/>
          <p:nvPr/>
        </p:nvSpPr>
        <p:spPr>
          <a:xfrm>
            <a:off x="5267500" y="186841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FB853E8B-68EA-C440-D544-3F680428DD25}"/>
              </a:ext>
            </a:extLst>
          </p:cNvPr>
          <p:cNvSpPr/>
          <p:nvPr/>
        </p:nvSpPr>
        <p:spPr>
          <a:xfrm>
            <a:off x="3739024" y="189979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F3C4CB36-9A80-F1B2-EBF5-EB0475F75D8F}"/>
              </a:ext>
            </a:extLst>
          </p:cNvPr>
          <p:cNvSpPr/>
          <p:nvPr/>
        </p:nvSpPr>
        <p:spPr>
          <a:xfrm>
            <a:off x="5029937" y="133502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E73AE20A-351D-3596-5AE7-76964663B271}"/>
              </a:ext>
            </a:extLst>
          </p:cNvPr>
          <p:cNvSpPr/>
          <p:nvPr/>
        </p:nvSpPr>
        <p:spPr>
          <a:xfrm>
            <a:off x="5056831" y="238388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F3FE1F64-C231-3B4E-94CC-B9AB4A5AA481}"/>
              </a:ext>
            </a:extLst>
          </p:cNvPr>
          <p:cNvSpPr txBox="1"/>
          <p:nvPr/>
        </p:nvSpPr>
        <p:spPr>
          <a:xfrm>
            <a:off x="3823842" y="2777689"/>
            <a:ext cx="1701107" cy="646331"/>
          </a:xfrm>
          <a:prstGeom prst="rect">
            <a:avLst/>
          </a:prstGeom>
          <a:noFill/>
        </p:spPr>
        <p:txBody>
          <a:bodyPr wrap="none" rtlCol="0">
            <a:spAutoFit/>
          </a:bodyPr>
          <a:lstStyle/>
          <a:p>
            <a:pPr algn="ctr"/>
            <a:r>
              <a:rPr lang="en-GB" b="1" dirty="0">
                <a:latin typeface="Century Gothic" panose="020B0502020202020204" pitchFamily="34" charset="0"/>
              </a:rPr>
              <a:t>Non-metal: O</a:t>
            </a:r>
          </a:p>
          <a:p>
            <a:pPr algn="ctr"/>
            <a:r>
              <a:rPr lang="en-GB" b="1" dirty="0">
                <a:latin typeface="Century Gothic" panose="020B0502020202020204" pitchFamily="34" charset="0"/>
              </a:rPr>
              <a:t>2,6</a:t>
            </a:r>
          </a:p>
        </p:txBody>
      </p:sp>
      <p:sp>
        <p:nvSpPr>
          <p:cNvPr id="30" name="Oval 29">
            <a:extLst>
              <a:ext uri="{FF2B5EF4-FFF2-40B4-BE49-F238E27FC236}">
                <a16:creationId xmlns:a16="http://schemas.microsoft.com/office/drawing/2014/main" id="{A7205E34-6D73-5072-8175-567A7F61F4A2}"/>
              </a:ext>
            </a:extLst>
          </p:cNvPr>
          <p:cNvSpPr/>
          <p:nvPr/>
        </p:nvSpPr>
        <p:spPr>
          <a:xfrm>
            <a:off x="1997497" y="1211637"/>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F65B115-267D-3D3B-27E2-02AEEA30BB49}"/>
              </a:ext>
            </a:extLst>
          </p:cNvPr>
          <p:cNvSpPr/>
          <p:nvPr/>
        </p:nvSpPr>
        <p:spPr>
          <a:xfrm>
            <a:off x="2252725" y="1468608"/>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D8F451F-5094-92F4-EEAD-14084E9E39F1}"/>
              </a:ext>
            </a:extLst>
          </p:cNvPr>
          <p:cNvSpPr txBox="1"/>
          <p:nvPr/>
        </p:nvSpPr>
        <p:spPr>
          <a:xfrm>
            <a:off x="2589165" y="1266153"/>
            <a:ext cx="365806" cy="400110"/>
          </a:xfrm>
          <a:prstGeom prst="rect">
            <a:avLst/>
          </a:prstGeom>
          <a:noFill/>
        </p:spPr>
        <p:txBody>
          <a:bodyPr wrap="none" rtlCol="0">
            <a:spAutoFit/>
          </a:bodyPr>
          <a:lstStyle/>
          <a:p>
            <a:r>
              <a:rPr lang="en-GB" sz="2000" b="1" dirty="0">
                <a:solidFill>
                  <a:srgbClr val="7030A0"/>
                </a:solidFill>
              </a:rPr>
              <a:t>×</a:t>
            </a:r>
          </a:p>
        </p:txBody>
      </p:sp>
      <p:sp>
        <p:nvSpPr>
          <p:cNvPr id="33" name="TextBox 32">
            <a:extLst>
              <a:ext uri="{FF2B5EF4-FFF2-40B4-BE49-F238E27FC236}">
                <a16:creationId xmlns:a16="http://schemas.microsoft.com/office/drawing/2014/main" id="{362FA86D-92FC-2C33-CE67-BAC2ECD9BFBB}"/>
              </a:ext>
            </a:extLst>
          </p:cNvPr>
          <p:cNvSpPr txBox="1"/>
          <p:nvPr/>
        </p:nvSpPr>
        <p:spPr>
          <a:xfrm>
            <a:off x="2591351" y="2227775"/>
            <a:ext cx="365806" cy="400110"/>
          </a:xfrm>
          <a:prstGeom prst="rect">
            <a:avLst/>
          </a:prstGeom>
          <a:noFill/>
        </p:spPr>
        <p:txBody>
          <a:bodyPr wrap="none" rtlCol="0">
            <a:spAutoFit/>
          </a:bodyPr>
          <a:lstStyle/>
          <a:p>
            <a:r>
              <a:rPr lang="en-GB" sz="2000" b="1" dirty="0">
                <a:solidFill>
                  <a:srgbClr val="7030A0"/>
                </a:solidFill>
              </a:rPr>
              <a:t>×</a:t>
            </a:r>
          </a:p>
        </p:txBody>
      </p:sp>
      <p:sp>
        <p:nvSpPr>
          <p:cNvPr id="34" name="TextBox 33">
            <a:extLst>
              <a:ext uri="{FF2B5EF4-FFF2-40B4-BE49-F238E27FC236}">
                <a16:creationId xmlns:a16="http://schemas.microsoft.com/office/drawing/2014/main" id="{4F5A8DCF-D8A9-D551-326E-111BF291A5A6}"/>
              </a:ext>
            </a:extLst>
          </p:cNvPr>
          <p:cNvSpPr txBox="1"/>
          <p:nvPr/>
        </p:nvSpPr>
        <p:spPr>
          <a:xfrm>
            <a:off x="2579963" y="1006767"/>
            <a:ext cx="365806" cy="400110"/>
          </a:xfrm>
          <a:prstGeom prst="rect">
            <a:avLst/>
          </a:prstGeom>
          <a:noFill/>
        </p:spPr>
        <p:txBody>
          <a:bodyPr wrap="none" rtlCol="0">
            <a:spAutoFit/>
          </a:bodyPr>
          <a:lstStyle/>
          <a:p>
            <a:r>
              <a:rPr lang="en-GB" sz="2000" b="1" dirty="0">
                <a:solidFill>
                  <a:srgbClr val="7030A0"/>
                </a:solidFill>
              </a:rPr>
              <a:t>×</a:t>
            </a:r>
          </a:p>
        </p:txBody>
      </p:sp>
      <p:sp>
        <p:nvSpPr>
          <p:cNvPr id="35" name="Oval 34">
            <a:extLst>
              <a:ext uri="{FF2B5EF4-FFF2-40B4-BE49-F238E27FC236}">
                <a16:creationId xmlns:a16="http://schemas.microsoft.com/office/drawing/2014/main" id="{93FA91A7-804A-CBA9-D671-E2123D619D90}"/>
              </a:ext>
            </a:extLst>
          </p:cNvPr>
          <p:cNvSpPr/>
          <p:nvPr/>
        </p:nvSpPr>
        <p:spPr>
          <a:xfrm>
            <a:off x="2565052" y="4467775"/>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074C234-9CD7-506D-0DA3-14DAA0F2CC72}"/>
              </a:ext>
            </a:extLst>
          </p:cNvPr>
          <p:cNvSpPr txBox="1"/>
          <p:nvPr/>
        </p:nvSpPr>
        <p:spPr>
          <a:xfrm>
            <a:off x="2901492" y="4265320"/>
            <a:ext cx="365806" cy="400110"/>
          </a:xfrm>
          <a:prstGeom prst="rect">
            <a:avLst/>
          </a:prstGeom>
          <a:noFill/>
        </p:spPr>
        <p:txBody>
          <a:bodyPr wrap="none" rtlCol="0">
            <a:spAutoFit/>
          </a:bodyPr>
          <a:lstStyle/>
          <a:p>
            <a:r>
              <a:rPr lang="en-GB" sz="2000" b="1" dirty="0">
                <a:solidFill>
                  <a:srgbClr val="7030A0"/>
                </a:solidFill>
              </a:rPr>
              <a:t>×</a:t>
            </a:r>
          </a:p>
        </p:txBody>
      </p:sp>
      <p:sp>
        <p:nvSpPr>
          <p:cNvPr id="37" name="TextBox 36">
            <a:extLst>
              <a:ext uri="{FF2B5EF4-FFF2-40B4-BE49-F238E27FC236}">
                <a16:creationId xmlns:a16="http://schemas.microsoft.com/office/drawing/2014/main" id="{3CE4DF06-697D-7DB6-31FF-8B1D0290F94A}"/>
              </a:ext>
            </a:extLst>
          </p:cNvPr>
          <p:cNvSpPr txBox="1"/>
          <p:nvPr/>
        </p:nvSpPr>
        <p:spPr>
          <a:xfrm>
            <a:off x="2903678" y="5226942"/>
            <a:ext cx="365806" cy="400110"/>
          </a:xfrm>
          <a:prstGeom prst="rect">
            <a:avLst/>
          </a:prstGeom>
          <a:noFill/>
        </p:spPr>
        <p:txBody>
          <a:bodyPr wrap="none" rtlCol="0">
            <a:spAutoFit/>
          </a:bodyPr>
          <a:lstStyle/>
          <a:p>
            <a:r>
              <a:rPr lang="en-GB" sz="2000" b="1" dirty="0">
                <a:solidFill>
                  <a:srgbClr val="7030A0"/>
                </a:solidFill>
              </a:rPr>
              <a:t>×</a:t>
            </a:r>
          </a:p>
        </p:txBody>
      </p:sp>
      <p:sp>
        <p:nvSpPr>
          <p:cNvPr id="38" name="Left Bracket 37">
            <a:extLst>
              <a:ext uri="{FF2B5EF4-FFF2-40B4-BE49-F238E27FC236}">
                <a16:creationId xmlns:a16="http://schemas.microsoft.com/office/drawing/2014/main" id="{F5D43028-47CB-7CC1-46CD-B5FC3755848F}"/>
              </a:ext>
            </a:extLst>
          </p:cNvPr>
          <p:cNvSpPr/>
          <p:nvPr/>
        </p:nvSpPr>
        <p:spPr>
          <a:xfrm>
            <a:off x="2361069" y="4172944"/>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39" name="Right Bracket 38">
            <a:extLst>
              <a:ext uri="{FF2B5EF4-FFF2-40B4-BE49-F238E27FC236}">
                <a16:creationId xmlns:a16="http://schemas.microsoft.com/office/drawing/2014/main" id="{01A9BA43-8768-CB70-2FDF-DC0740300B08}"/>
              </a:ext>
            </a:extLst>
          </p:cNvPr>
          <p:cNvSpPr/>
          <p:nvPr/>
        </p:nvSpPr>
        <p:spPr>
          <a:xfrm>
            <a:off x="3549510" y="4169696"/>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0" name="Rectangle 39">
            <a:extLst>
              <a:ext uri="{FF2B5EF4-FFF2-40B4-BE49-F238E27FC236}">
                <a16:creationId xmlns:a16="http://schemas.microsoft.com/office/drawing/2014/main" id="{237C44CB-7FA2-039E-ECDE-2106EEC65654}"/>
              </a:ext>
            </a:extLst>
          </p:cNvPr>
          <p:cNvSpPr/>
          <p:nvPr/>
        </p:nvSpPr>
        <p:spPr>
          <a:xfrm>
            <a:off x="2868783" y="5802683"/>
            <a:ext cx="516488" cy="461665"/>
          </a:xfrm>
          <a:prstGeom prst="rect">
            <a:avLst/>
          </a:prstGeom>
        </p:spPr>
        <p:txBody>
          <a:bodyPr wrap="none">
            <a:spAutoFit/>
          </a:bodyPr>
          <a:lstStyle/>
          <a:p>
            <a:r>
              <a:rPr lang="en-GB" sz="2400" b="1" dirty="0">
                <a:latin typeface="Century Gothic" panose="020B0502020202020204" pitchFamily="34" charset="0"/>
              </a:rPr>
              <a:t>Li</a:t>
            </a:r>
            <a:r>
              <a:rPr lang="en-GB" sz="2400" b="1" baseline="30000" dirty="0">
                <a:latin typeface="Century Gothic" panose="020B0502020202020204" pitchFamily="34" charset="0"/>
              </a:rPr>
              <a:t>+</a:t>
            </a:r>
            <a:endParaRPr lang="en-GB" sz="2400" b="1" dirty="0"/>
          </a:p>
        </p:txBody>
      </p:sp>
      <p:sp>
        <p:nvSpPr>
          <p:cNvPr id="41" name="TextBox 40">
            <a:extLst>
              <a:ext uri="{FF2B5EF4-FFF2-40B4-BE49-F238E27FC236}">
                <a16:creationId xmlns:a16="http://schemas.microsoft.com/office/drawing/2014/main" id="{E4F062B1-83AC-A835-AFC0-7A06EE3F773D}"/>
              </a:ext>
            </a:extLst>
          </p:cNvPr>
          <p:cNvSpPr txBox="1"/>
          <p:nvPr/>
        </p:nvSpPr>
        <p:spPr>
          <a:xfrm>
            <a:off x="3765735" y="3961883"/>
            <a:ext cx="39946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43" name="Left Bracket 42">
            <a:extLst>
              <a:ext uri="{FF2B5EF4-FFF2-40B4-BE49-F238E27FC236}">
                <a16:creationId xmlns:a16="http://schemas.microsoft.com/office/drawing/2014/main" id="{FDFDABF0-2894-D2EE-F2C9-9CD9A3F8B974}"/>
              </a:ext>
            </a:extLst>
          </p:cNvPr>
          <p:cNvSpPr/>
          <p:nvPr/>
        </p:nvSpPr>
        <p:spPr>
          <a:xfrm>
            <a:off x="4398518" y="4174744"/>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4" name="Right Bracket 43">
            <a:extLst>
              <a:ext uri="{FF2B5EF4-FFF2-40B4-BE49-F238E27FC236}">
                <a16:creationId xmlns:a16="http://schemas.microsoft.com/office/drawing/2014/main" id="{E5BD9551-5171-A01D-8B87-F36076AE7B32}"/>
              </a:ext>
            </a:extLst>
          </p:cNvPr>
          <p:cNvSpPr/>
          <p:nvPr/>
        </p:nvSpPr>
        <p:spPr>
          <a:xfrm>
            <a:off x="5945686" y="4195825"/>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5" name="TextBox 44">
            <a:extLst>
              <a:ext uri="{FF2B5EF4-FFF2-40B4-BE49-F238E27FC236}">
                <a16:creationId xmlns:a16="http://schemas.microsoft.com/office/drawing/2014/main" id="{B64AAB83-6AA2-2927-29C9-C9526E477DCA}"/>
              </a:ext>
            </a:extLst>
          </p:cNvPr>
          <p:cNvSpPr txBox="1"/>
          <p:nvPr/>
        </p:nvSpPr>
        <p:spPr>
          <a:xfrm>
            <a:off x="6154747" y="4018622"/>
            <a:ext cx="436338" cy="400110"/>
          </a:xfrm>
          <a:prstGeom prst="rect">
            <a:avLst/>
          </a:prstGeom>
          <a:noFill/>
        </p:spPr>
        <p:txBody>
          <a:bodyPr wrap="none" rtlCol="0">
            <a:spAutoFit/>
          </a:bodyPr>
          <a:lstStyle/>
          <a:p>
            <a:r>
              <a:rPr lang="en-GB" sz="2000" b="1" dirty="0">
                <a:latin typeface="Century Gothic" panose="020B0502020202020204" pitchFamily="34" charset="0"/>
              </a:rPr>
              <a:t>2-</a:t>
            </a:r>
          </a:p>
        </p:txBody>
      </p:sp>
      <p:sp>
        <p:nvSpPr>
          <p:cNvPr id="46" name="Oval 45">
            <a:extLst>
              <a:ext uri="{FF2B5EF4-FFF2-40B4-BE49-F238E27FC236}">
                <a16:creationId xmlns:a16="http://schemas.microsoft.com/office/drawing/2014/main" id="{5095F54D-9CA1-4177-8763-7D5F08C8FA9C}"/>
              </a:ext>
            </a:extLst>
          </p:cNvPr>
          <p:cNvSpPr/>
          <p:nvPr/>
        </p:nvSpPr>
        <p:spPr>
          <a:xfrm>
            <a:off x="4515056" y="4248575"/>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9E5862F-A48A-0259-5934-C99B59AA70BC}"/>
              </a:ext>
            </a:extLst>
          </p:cNvPr>
          <p:cNvSpPr/>
          <p:nvPr/>
        </p:nvSpPr>
        <p:spPr>
          <a:xfrm>
            <a:off x="4770284" y="4505546"/>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2E24B1C-675A-8E64-BD81-FC2796E8BDE5}"/>
              </a:ext>
            </a:extLst>
          </p:cNvPr>
          <p:cNvSpPr/>
          <p:nvPr/>
        </p:nvSpPr>
        <p:spPr>
          <a:xfrm>
            <a:off x="5242045" y="447865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FA3FB441-160D-2677-1F6B-C702A3CF248E}"/>
              </a:ext>
            </a:extLst>
          </p:cNvPr>
          <p:cNvSpPr/>
          <p:nvPr/>
        </p:nvSpPr>
        <p:spPr>
          <a:xfrm>
            <a:off x="5273422" y="543787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90B0708F-99BC-BE29-8021-B42AB1552615}"/>
              </a:ext>
            </a:extLst>
          </p:cNvPr>
          <p:cNvSpPr/>
          <p:nvPr/>
        </p:nvSpPr>
        <p:spPr>
          <a:xfrm>
            <a:off x="5264458" y="568440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45BA5288-409F-A204-EC38-048EB88219DE}"/>
              </a:ext>
            </a:extLst>
          </p:cNvPr>
          <p:cNvSpPr/>
          <p:nvPr/>
        </p:nvSpPr>
        <p:spPr>
          <a:xfrm>
            <a:off x="5237564" y="421867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73DBAA7E-0CE6-93BA-57FE-5679961AE8FD}"/>
              </a:ext>
            </a:extLst>
          </p:cNvPr>
          <p:cNvSpPr/>
          <p:nvPr/>
        </p:nvSpPr>
        <p:spPr>
          <a:xfrm>
            <a:off x="6017490" y="494481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60AE9EF-4248-A59A-ABAB-3455DAF8429B}"/>
              </a:ext>
            </a:extLst>
          </p:cNvPr>
          <p:cNvSpPr/>
          <p:nvPr/>
        </p:nvSpPr>
        <p:spPr>
          <a:xfrm>
            <a:off x="4489014" y="497619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F0BF1801-60BF-A435-6208-EB7F9FE55E40}"/>
              </a:ext>
            </a:extLst>
          </p:cNvPr>
          <p:cNvSpPr/>
          <p:nvPr/>
        </p:nvSpPr>
        <p:spPr>
          <a:xfrm>
            <a:off x="5779927" y="441141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AF16C6D-1465-8D88-73B9-EC9B498E0B91}"/>
              </a:ext>
            </a:extLst>
          </p:cNvPr>
          <p:cNvSpPr/>
          <p:nvPr/>
        </p:nvSpPr>
        <p:spPr>
          <a:xfrm>
            <a:off x="5806821" y="546028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B6EB0796-D68A-A16C-FB27-3E4F9CC5191B}"/>
              </a:ext>
            </a:extLst>
          </p:cNvPr>
          <p:cNvSpPr txBox="1"/>
          <p:nvPr/>
        </p:nvSpPr>
        <p:spPr>
          <a:xfrm>
            <a:off x="4511763" y="4318937"/>
            <a:ext cx="365806" cy="400110"/>
          </a:xfrm>
          <a:prstGeom prst="rect">
            <a:avLst/>
          </a:prstGeom>
          <a:noFill/>
        </p:spPr>
        <p:txBody>
          <a:bodyPr wrap="none" rtlCol="0">
            <a:spAutoFit/>
          </a:bodyPr>
          <a:lstStyle/>
          <a:p>
            <a:r>
              <a:rPr lang="en-GB" sz="2000" b="1" dirty="0">
                <a:solidFill>
                  <a:srgbClr val="7030A0"/>
                </a:solidFill>
              </a:rPr>
              <a:t>×</a:t>
            </a:r>
          </a:p>
        </p:txBody>
      </p:sp>
      <p:sp>
        <p:nvSpPr>
          <p:cNvPr id="57" name="Rectangle 56">
            <a:extLst>
              <a:ext uri="{FF2B5EF4-FFF2-40B4-BE49-F238E27FC236}">
                <a16:creationId xmlns:a16="http://schemas.microsoft.com/office/drawing/2014/main" id="{024348E3-EF84-43B0-7666-C2CC477CA62F}"/>
              </a:ext>
            </a:extLst>
          </p:cNvPr>
          <p:cNvSpPr/>
          <p:nvPr/>
        </p:nvSpPr>
        <p:spPr>
          <a:xfrm>
            <a:off x="5063554" y="5862167"/>
            <a:ext cx="644728" cy="461665"/>
          </a:xfrm>
          <a:prstGeom prst="rect">
            <a:avLst/>
          </a:prstGeom>
        </p:spPr>
        <p:txBody>
          <a:bodyPr wrap="none">
            <a:spAutoFit/>
          </a:bodyPr>
          <a:lstStyle/>
          <a:p>
            <a:r>
              <a:rPr lang="en-GB" sz="2400" b="1" dirty="0">
                <a:latin typeface="Century Gothic" panose="020B0502020202020204" pitchFamily="34" charset="0"/>
              </a:rPr>
              <a:t>O</a:t>
            </a:r>
            <a:r>
              <a:rPr lang="en-GB" sz="2400" b="1" baseline="30000" dirty="0">
                <a:latin typeface="Century Gothic" panose="020B0502020202020204" pitchFamily="34" charset="0"/>
              </a:rPr>
              <a:t>2-</a:t>
            </a:r>
            <a:endParaRPr lang="en-GB" sz="2400" b="1" dirty="0"/>
          </a:p>
        </p:txBody>
      </p:sp>
      <p:sp>
        <p:nvSpPr>
          <p:cNvPr id="58" name="TextBox 57">
            <a:extLst>
              <a:ext uri="{FF2B5EF4-FFF2-40B4-BE49-F238E27FC236}">
                <a16:creationId xmlns:a16="http://schemas.microsoft.com/office/drawing/2014/main" id="{F152C418-9BD5-82C0-FD3E-BDB15FDE850C}"/>
              </a:ext>
            </a:extLst>
          </p:cNvPr>
          <p:cNvSpPr txBox="1"/>
          <p:nvPr/>
        </p:nvSpPr>
        <p:spPr>
          <a:xfrm>
            <a:off x="4551566" y="5275973"/>
            <a:ext cx="365806" cy="400110"/>
          </a:xfrm>
          <a:prstGeom prst="rect">
            <a:avLst/>
          </a:prstGeom>
          <a:noFill/>
        </p:spPr>
        <p:txBody>
          <a:bodyPr wrap="none" rtlCol="0">
            <a:spAutoFit/>
          </a:bodyPr>
          <a:lstStyle/>
          <a:p>
            <a:r>
              <a:rPr lang="en-GB" sz="2000" b="1" dirty="0">
                <a:solidFill>
                  <a:srgbClr val="7030A0"/>
                </a:solidFill>
              </a:rPr>
              <a:t>×</a:t>
            </a:r>
          </a:p>
        </p:txBody>
      </p:sp>
      <p:sp>
        <p:nvSpPr>
          <p:cNvPr id="59" name="Rectangle 58">
            <a:extLst>
              <a:ext uri="{FF2B5EF4-FFF2-40B4-BE49-F238E27FC236}">
                <a16:creationId xmlns:a16="http://schemas.microsoft.com/office/drawing/2014/main" id="{9EC88F7E-99CF-1607-4004-E2B7FE9DB358}"/>
              </a:ext>
            </a:extLst>
          </p:cNvPr>
          <p:cNvSpPr/>
          <p:nvPr/>
        </p:nvSpPr>
        <p:spPr>
          <a:xfrm>
            <a:off x="4013916" y="6265043"/>
            <a:ext cx="766557" cy="461665"/>
          </a:xfrm>
          <a:prstGeom prst="rect">
            <a:avLst/>
          </a:prstGeom>
        </p:spPr>
        <p:txBody>
          <a:bodyPr wrap="none">
            <a:spAutoFit/>
          </a:bodyPr>
          <a:lstStyle/>
          <a:p>
            <a:r>
              <a:rPr lang="en-GB" sz="2400" b="1" dirty="0">
                <a:latin typeface="Century Gothic" panose="020B0502020202020204" pitchFamily="34" charset="0"/>
              </a:rPr>
              <a:t>Li</a:t>
            </a:r>
            <a:r>
              <a:rPr lang="en-GB" sz="2400" b="1" baseline="-25000" dirty="0">
                <a:latin typeface="Century Gothic" panose="020B0502020202020204" pitchFamily="34" charset="0"/>
              </a:rPr>
              <a:t>2</a:t>
            </a:r>
            <a:r>
              <a:rPr lang="en-GB" sz="2400" b="1" dirty="0">
                <a:latin typeface="Century Gothic" panose="020B0502020202020204" pitchFamily="34" charset="0"/>
              </a:rPr>
              <a:t>O</a:t>
            </a:r>
            <a:endParaRPr lang="en-GB" sz="2400" b="1" dirty="0"/>
          </a:p>
        </p:txBody>
      </p:sp>
      <p:cxnSp>
        <p:nvCxnSpPr>
          <p:cNvPr id="60" name="Straight Arrow Connector 59">
            <a:extLst>
              <a:ext uri="{FF2B5EF4-FFF2-40B4-BE49-F238E27FC236}">
                <a16:creationId xmlns:a16="http://schemas.microsoft.com/office/drawing/2014/main" id="{C5C16F3B-A519-87D5-758E-763170BBCBCB}"/>
              </a:ext>
            </a:extLst>
          </p:cNvPr>
          <p:cNvCxnSpPr>
            <a:cxnSpLocks/>
          </p:cNvCxnSpPr>
          <p:nvPr/>
        </p:nvCxnSpPr>
        <p:spPr>
          <a:xfrm flipV="1">
            <a:off x="5774746" y="2086159"/>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3684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fade">
                                      <p:cBhvr>
                                        <p:cTn id="33" dur="500"/>
                                        <p:tgtEl>
                                          <p:spTgt spid="2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fade">
                                      <p:cBhvr>
                                        <p:cTn id="48" dur="500"/>
                                        <p:tgtEl>
                                          <p:spTgt spid="2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Effect transition="in" filter="fade">
                                      <p:cBhvr>
                                        <p:cTn id="51" dur="500"/>
                                        <p:tgtEl>
                                          <p:spTgt spid="2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500"/>
                                        <p:tgtEl>
                                          <p:spTgt spid="31"/>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Effect transition="in" filter="fade">
                                      <p:cBhvr>
                                        <p:cTn id="68" dur="500"/>
                                        <p:tgtEl>
                                          <p:spTgt spid="3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3"/>
                                        </p:tgtEl>
                                        <p:attrNameLst>
                                          <p:attrName>style.visibility</p:attrName>
                                        </p:attrNameLst>
                                      </p:cBhvr>
                                      <p:to>
                                        <p:strVal val="visible"/>
                                      </p:to>
                                    </p:set>
                                    <p:animEffect transition="in" filter="fade">
                                      <p:cBhvr>
                                        <p:cTn id="71" dur="500"/>
                                        <p:tgtEl>
                                          <p:spTgt spid="3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34"/>
                                        </p:tgtEl>
                                        <p:attrNameLst>
                                          <p:attrName>style.visibility</p:attrName>
                                        </p:attrNameLst>
                                      </p:cBhvr>
                                      <p:to>
                                        <p:strVal val="visible"/>
                                      </p:to>
                                    </p:set>
                                    <p:animEffect transition="in" filter="fade">
                                      <p:cBhvr>
                                        <p:cTn id="74" dur="500"/>
                                        <p:tgtEl>
                                          <p:spTgt spid="34"/>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fade">
                                      <p:cBhvr>
                                        <p:cTn id="79" dur="500"/>
                                        <p:tgtEl>
                                          <p:spTgt spid="60"/>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fade">
                                      <p:cBhvr>
                                        <p:cTn id="87" dur="500"/>
                                        <p:tgtEl>
                                          <p:spTgt spid="1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3"/>
                                        </p:tgtEl>
                                        <p:attrNameLst>
                                          <p:attrName>style.visibility</p:attrName>
                                        </p:attrNameLst>
                                      </p:cBhvr>
                                      <p:to>
                                        <p:strVal val="visible"/>
                                      </p:to>
                                    </p:set>
                                    <p:animEffect transition="in" filter="fade">
                                      <p:cBhvr>
                                        <p:cTn id="90" dur="500"/>
                                        <p:tgtEl>
                                          <p:spTgt spid="1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fade">
                                      <p:cBhvr>
                                        <p:cTn id="93" dur="500"/>
                                        <p:tgtEl>
                                          <p:spTgt spid="1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500"/>
                                        <p:tgtEl>
                                          <p:spTgt spid="1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6"/>
                                        </p:tgtEl>
                                        <p:attrNameLst>
                                          <p:attrName>style.visibility</p:attrName>
                                        </p:attrNameLst>
                                      </p:cBhvr>
                                      <p:to>
                                        <p:strVal val="visible"/>
                                      </p:to>
                                    </p:set>
                                    <p:animEffect transition="in" filter="fade">
                                      <p:cBhvr>
                                        <p:cTn id="99" dur="500"/>
                                        <p:tgtEl>
                                          <p:spTgt spid="16"/>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7"/>
                                        </p:tgtEl>
                                        <p:attrNameLst>
                                          <p:attrName>style.visibility</p:attrName>
                                        </p:attrNameLst>
                                      </p:cBhvr>
                                      <p:to>
                                        <p:strVal val="visible"/>
                                      </p:to>
                                    </p:set>
                                    <p:animEffect transition="in" filter="fade">
                                      <p:cBhvr>
                                        <p:cTn id="102" dur="500"/>
                                        <p:tgtEl>
                                          <p:spTgt spid="1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8"/>
                                        </p:tgtEl>
                                        <p:attrNameLst>
                                          <p:attrName>style.visibility</p:attrName>
                                        </p:attrNameLst>
                                      </p:cBhvr>
                                      <p:to>
                                        <p:strVal val="visible"/>
                                      </p:to>
                                    </p:set>
                                    <p:animEffect transition="in" filter="fade">
                                      <p:cBhvr>
                                        <p:cTn id="114" dur="500"/>
                                        <p:tgtEl>
                                          <p:spTgt spid="38"/>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500"/>
                                        <p:tgtEl>
                                          <p:spTgt spid="39"/>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500"/>
                                        <p:tgtEl>
                                          <p:spTgt spid="40"/>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41"/>
                                        </p:tgtEl>
                                        <p:attrNameLst>
                                          <p:attrName>style.visibility</p:attrName>
                                        </p:attrNameLst>
                                      </p:cBhvr>
                                      <p:to>
                                        <p:strVal val="visible"/>
                                      </p:to>
                                    </p:set>
                                    <p:animEffect transition="in" filter="fade">
                                      <p:cBhvr>
                                        <p:cTn id="123" dur="500"/>
                                        <p:tgtEl>
                                          <p:spTgt spid="41"/>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43"/>
                                        </p:tgtEl>
                                        <p:attrNameLst>
                                          <p:attrName>style.visibility</p:attrName>
                                        </p:attrNameLst>
                                      </p:cBhvr>
                                      <p:to>
                                        <p:strVal val="visible"/>
                                      </p:to>
                                    </p:set>
                                    <p:animEffect transition="in" filter="fade">
                                      <p:cBhvr>
                                        <p:cTn id="128" dur="500"/>
                                        <p:tgtEl>
                                          <p:spTgt spid="4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44"/>
                                        </p:tgtEl>
                                        <p:attrNameLst>
                                          <p:attrName>style.visibility</p:attrName>
                                        </p:attrNameLst>
                                      </p:cBhvr>
                                      <p:to>
                                        <p:strVal val="visible"/>
                                      </p:to>
                                    </p:set>
                                    <p:animEffect transition="in" filter="fade">
                                      <p:cBhvr>
                                        <p:cTn id="131" dur="500"/>
                                        <p:tgtEl>
                                          <p:spTgt spid="44"/>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5"/>
                                        </p:tgtEl>
                                        <p:attrNameLst>
                                          <p:attrName>style.visibility</p:attrName>
                                        </p:attrNameLst>
                                      </p:cBhvr>
                                      <p:to>
                                        <p:strVal val="visible"/>
                                      </p:to>
                                    </p:set>
                                    <p:animEffect transition="in" filter="fade">
                                      <p:cBhvr>
                                        <p:cTn id="134" dur="500"/>
                                        <p:tgtEl>
                                          <p:spTgt spid="4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6"/>
                                        </p:tgtEl>
                                        <p:attrNameLst>
                                          <p:attrName>style.visibility</p:attrName>
                                        </p:attrNameLst>
                                      </p:cBhvr>
                                      <p:to>
                                        <p:strVal val="visible"/>
                                      </p:to>
                                    </p:set>
                                    <p:animEffect transition="in" filter="fade">
                                      <p:cBhvr>
                                        <p:cTn id="137" dur="500"/>
                                        <p:tgtEl>
                                          <p:spTgt spid="46"/>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7"/>
                                        </p:tgtEl>
                                        <p:attrNameLst>
                                          <p:attrName>style.visibility</p:attrName>
                                        </p:attrNameLst>
                                      </p:cBhvr>
                                      <p:to>
                                        <p:strVal val="visible"/>
                                      </p:to>
                                    </p:set>
                                    <p:animEffect transition="in" filter="fade">
                                      <p:cBhvr>
                                        <p:cTn id="140" dur="500"/>
                                        <p:tgtEl>
                                          <p:spTgt spid="47"/>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8"/>
                                        </p:tgtEl>
                                        <p:attrNameLst>
                                          <p:attrName>style.visibility</p:attrName>
                                        </p:attrNameLst>
                                      </p:cBhvr>
                                      <p:to>
                                        <p:strVal val="visible"/>
                                      </p:to>
                                    </p:set>
                                    <p:animEffect transition="in" filter="fade">
                                      <p:cBhvr>
                                        <p:cTn id="143" dur="500"/>
                                        <p:tgtEl>
                                          <p:spTgt spid="48"/>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9"/>
                                        </p:tgtEl>
                                        <p:attrNameLst>
                                          <p:attrName>style.visibility</p:attrName>
                                        </p:attrNameLst>
                                      </p:cBhvr>
                                      <p:to>
                                        <p:strVal val="visible"/>
                                      </p:to>
                                    </p:set>
                                    <p:animEffect transition="in" filter="fade">
                                      <p:cBhvr>
                                        <p:cTn id="146" dur="500"/>
                                        <p:tgtEl>
                                          <p:spTgt spid="49"/>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50"/>
                                        </p:tgtEl>
                                        <p:attrNameLst>
                                          <p:attrName>style.visibility</p:attrName>
                                        </p:attrNameLst>
                                      </p:cBhvr>
                                      <p:to>
                                        <p:strVal val="visible"/>
                                      </p:to>
                                    </p:set>
                                    <p:animEffect transition="in" filter="fade">
                                      <p:cBhvr>
                                        <p:cTn id="149" dur="500"/>
                                        <p:tgtEl>
                                          <p:spTgt spid="50"/>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51"/>
                                        </p:tgtEl>
                                        <p:attrNameLst>
                                          <p:attrName>style.visibility</p:attrName>
                                        </p:attrNameLst>
                                      </p:cBhvr>
                                      <p:to>
                                        <p:strVal val="visible"/>
                                      </p:to>
                                    </p:set>
                                    <p:animEffect transition="in" filter="fade">
                                      <p:cBhvr>
                                        <p:cTn id="152" dur="500"/>
                                        <p:tgtEl>
                                          <p:spTgt spid="51"/>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52"/>
                                        </p:tgtEl>
                                        <p:attrNameLst>
                                          <p:attrName>style.visibility</p:attrName>
                                        </p:attrNameLst>
                                      </p:cBhvr>
                                      <p:to>
                                        <p:strVal val="visible"/>
                                      </p:to>
                                    </p:set>
                                    <p:animEffect transition="in" filter="fade">
                                      <p:cBhvr>
                                        <p:cTn id="155" dur="500"/>
                                        <p:tgtEl>
                                          <p:spTgt spid="52"/>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53"/>
                                        </p:tgtEl>
                                        <p:attrNameLst>
                                          <p:attrName>style.visibility</p:attrName>
                                        </p:attrNameLst>
                                      </p:cBhvr>
                                      <p:to>
                                        <p:strVal val="visible"/>
                                      </p:to>
                                    </p:set>
                                    <p:animEffect transition="in" filter="fade">
                                      <p:cBhvr>
                                        <p:cTn id="158" dur="500"/>
                                        <p:tgtEl>
                                          <p:spTgt spid="53"/>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54"/>
                                        </p:tgtEl>
                                        <p:attrNameLst>
                                          <p:attrName>style.visibility</p:attrName>
                                        </p:attrNameLst>
                                      </p:cBhvr>
                                      <p:to>
                                        <p:strVal val="visible"/>
                                      </p:to>
                                    </p:set>
                                    <p:animEffect transition="in" filter="fade">
                                      <p:cBhvr>
                                        <p:cTn id="161" dur="500"/>
                                        <p:tgtEl>
                                          <p:spTgt spid="54"/>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5"/>
                                        </p:tgtEl>
                                        <p:attrNameLst>
                                          <p:attrName>style.visibility</p:attrName>
                                        </p:attrNameLst>
                                      </p:cBhvr>
                                      <p:to>
                                        <p:strVal val="visible"/>
                                      </p:to>
                                    </p:set>
                                    <p:animEffect transition="in" filter="fade">
                                      <p:cBhvr>
                                        <p:cTn id="164" dur="500"/>
                                        <p:tgtEl>
                                          <p:spTgt spid="55"/>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6"/>
                                        </p:tgtEl>
                                        <p:attrNameLst>
                                          <p:attrName>style.visibility</p:attrName>
                                        </p:attrNameLst>
                                      </p:cBhvr>
                                      <p:to>
                                        <p:strVal val="visible"/>
                                      </p:to>
                                    </p:set>
                                    <p:animEffect transition="in" filter="fade">
                                      <p:cBhvr>
                                        <p:cTn id="167" dur="500"/>
                                        <p:tgtEl>
                                          <p:spTgt spid="56"/>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57"/>
                                        </p:tgtEl>
                                        <p:attrNameLst>
                                          <p:attrName>style.visibility</p:attrName>
                                        </p:attrNameLst>
                                      </p:cBhvr>
                                      <p:to>
                                        <p:strVal val="visible"/>
                                      </p:to>
                                    </p:set>
                                    <p:animEffect transition="in" filter="fade">
                                      <p:cBhvr>
                                        <p:cTn id="170" dur="500"/>
                                        <p:tgtEl>
                                          <p:spTgt spid="57"/>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58"/>
                                        </p:tgtEl>
                                        <p:attrNameLst>
                                          <p:attrName>style.visibility</p:attrName>
                                        </p:attrNameLst>
                                      </p:cBhvr>
                                      <p:to>
                                        <p:strVal val="visible"/>
                                      </p:to>
                                    </p:set>
                                    <p:animEffect transition="in" filter="fade">
                                      <p:cBhvr>
                                        <p:cTn id="173" dur="500"/>
                                        <p:tgtEl>
                                          <p:spTgt spid="58"/>
                                        </p:tgtEl>
                                      </p:cBhvr>
                                    </p:animEffect>
                                  </p:childTnLst>
                                </p:cTn>
                              </p:par>
                            </p:childTnLst>
                          </p:cTn>
                        </p:par>
                      </p:childTnLst>
                    </p:cTn>
                  </p:par>
                  <p:par>
                    <p:cTn id="174" fill="hold">
                      <p:stCondLst>
                        <p:cond delay="indefinite"/>
                      </p:stCondLst>
                      <p:childTnLst>
                        <p:par>
                          <p:cTn id="175" fill="hold">
                            <p:stCondLst>
                              <p:cond delay="0"/>
                            </p:stCondLst>
                            <p:childTnLst>
                              <p:par>
                                <p:cTn id="176" presetID="10" presetClass="entr" presetSubtype="0" fill="hold" grpId="0" nodeType="clickEffect">
                                  <p:stCondLst>
                                    <p:cond delay="0"/>
                                  </p:stCondLst>
                                  <p:childTnLst>
                                    <p:set>
                                      <p:cBhvr>
                                        <p:cTn id="177" dur="1" fill="hold">
                                          <p:stCondLst>
                                            <p:cond delay="0"/>
                                          </p:stCondLst>
                                        </p:cTn>
                                        <p:tgtEl>
                                          <p:spTgt spid="59"/>
                                        </p:tgtEl>
                                        <p:attrNameLst>
                                          <p:attrName>style.visibility</p:attrName>
                                        </p:attrNameLst>
                                      </p:cBhvr>
                                      <p:to>
                                        <p:strVal val="visible"/>
                                      </p:to>
                                    </p:set>
                                    <p:animEffect transition="in" filter="fade">
                                      <p:cBhvr>
                                        <p:cTn id="17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p:bldP spid="11" grpId="0" animBg="1"/>
      <p:bldP spid="12" grpId="0"/>
      <p:bldP spid="13" grpId="0"/>
      <p:bldP spid="14" grpId="0" animBg="1"/>
      <p:bldP spid="15" grpId="0" animBg="1"/>
      <p:bldP spid="16" grpId="0"/>
      <p:bldP spid="1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0" grpId="0" animBg="1"/>
      <p:bldP spid="31" grpId="0" animBg="1"/>
      <p:bldP spid="32" grpId="0"/>
      <p:bldP spid="33" grpId="0"/>
      <p:bldP spid="34" grpId="0"/>
      <p:bldP spid="35" grpId="0" animBg="1"/>
      <p:bldP spid="36" grpId="0"/>
      <p:bldP spid="37" grpId="0"/>
      <p:bldP spid="38" grpId="0" animBg="1"/>
      <p:bldP spid="39" grpId="0" animBg="1"/>
      <p:bldP spid="40" grpId="0"/>
      <p:bldP spid="41" grpId="0"/>
      <p:bldP spid="43" grpId="0" animBg="1"/>
      <p:bldP spid="44" grpId="0" animBg="1"/>
      <p:bldP spid="45" grpId="0"/>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p:bldP spid="58" grpId="0"/>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a:latin typeface="Century Gothic" panose="020B0502020202020204" pitchFamily="34" charset="0"/>
              </a:rPr>
              <a:t>Is this correct?</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5400000">
            <a:off x="-1575941" y="1149706"/>
            <a:ext cx="9632195" cy="6838122"/>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774377" y="3429000"/>
            <a:ext cx="4931558" cy="1754326"/>
          </a:xfrm>
          <a:prstGeom prst="rect">
            <a:avLst/>
          </a:prstGeom>
          <a:noFill/>
          <a:ln>
            <a:noFill/>
          </a:ln>
        </p:spPr>
        <p:txBody>
          <a:bodyPr wrap="square" rtlCol="0">
            <a:spAutoFit/>
          </a:bodyPr>
          <a:lstStyle/>
          <a:p>
            <a:r>
              <a:rPr lang="en-US" sz="3600" b="1" dirty="0">
                <a:latin typeface="Century Gothic" panose="020B0502020202020204" pitchFamily="34" charset="0"/>
              </a:rPr>
              <a:t>The empirical formula for beryllium oxide is Be</a:t>
            </a:r>
            <a:r>
              <a:rPr lang="en-US" sz="3600" b="1" baseline="-25000" dirty="0">
                <a:latin typeface="Century Gothic" panose="020B0502020202020204" pitchFamily="34" charset="0"/>
              </a:rPr>
              <a:t>2</a:t>
            </a:r>
            <a:r>
              <a:rPr lang="en-US" sz="3600" b="1" dirty="0">
                <a:latin typeface="Century Gothic" panose="020B0502020202020204" pitchFamily="34" charset="0"/>
              </a:rPr>
              <a:t>O</a:t>
            </a:r>
          </a:p>
        </p:txBody>
      </p:sp>
      <p:sp>
        <p:nvSpPr>
          <p:cNvPr id="5" name="Oval 4">
            <a:extLst>
              <a:ext uri="{FF2B5EF4-FFF2-40B4-BE49-F238E27FC236}">
                <a16:creationId xmlns:a16="http://schemas.microsoft.com/office/drawing/2014/main" id="{49BC8CEF-6A47-8135-80D4-4C70ADFF54ED}"/>
              </a:ext>
            </a:extLst>
          </p:cNvPr>
          <p:cNvSpPr/>
          <p:nvPr/>
        </p:nvSpPr>
        <p:spPr>
          <a:xfrm>
            <a:off x="8993528" y="770274"/>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C9AD11D4-A1E2-1EB2-4693-06ABF0CA1A3A}"/>
              </a:ext>
            </a:extLst>
          </p:cNvPr>
          <p:cNvSpPr/>
          <p:nvPr/>
        </p:nvSpPr>
        <p:spPr>
          <a:xfrm>
            <a:off x="9248756" y="1027245"/>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7F46796-717A-C36B-0D56-6FE793A7EC77}"/>
              </a:ext>
            </a:extLst>
          </p:cNvPr>
          <p:cNvSpPr/>
          <p:nvPr/>
        </p:nvSpPr>
        <p:spPr>
          <a:xfrm>
            <a:off x="9720517" y="100035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EF1BB9F1-E076-7FB9-66A8-2736678CFA51}"/>
              </a:ext>
            </a:extLst>
          </p:cNvPr>
          <p:cNvSpPr/>
          <p:nvPr/>
        </p:nvSpPr>
        <p:spPr>
          <a:xfrm>
            <a:off x="9751894" y="195957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95194700-E1A7-D8FD-0F59-FFCBC25D542C}"/>
              </a:ext>
            </a:extLst>
          </p:cNvPr>
          <p:cNvSpPr/>
          <p:nvPr/>
        </p:nvSpPr>
        <p:spPr>
          <a:xfrm>
            <a:off x="9742930" y="220609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1F807177-6D1F-C640-D61F-032E0EA4FBFA}"/>
              </a:ext>
            </a:extLst>
          </p:cNvPr>
          <p:cNvSpPr/>
          <p:nvPr/>
        </p:nvSpPr>
        <p:spPr>
          <a:xfrm>
            <a:off x="9716036" y="74037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94A7C0A8-7E8B-548B-4293-9E55B4BA4573}"/>
              </a:ext>
            </a:extLst>
          </p:cNvPr>
          <p:cNvSpPr/>
          <p:nvPr/>
        </p:nvSpPr>
        <p:spPr>
          <a:xfrm>
            <a:off x="10495962" y="146651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32AFED75-0C70-FA70-1AFC-B1CA2C8B0703}"/>
              </a:ext>
            </a:extLst>
          </p:cNvPr>
          <p:cNvSpPr/>
          <p:nvPr/>
        </p:nvSpPr>
        <p:spPr>
          <a:xfrm>
            <a:off x="8967486" y="149789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20171980-FCB6-DFE3-8263-0923490C4091}"/>
              </a:ext>
            </a:extLst>
          </p:cNvPr>
          <p:cNvSpPr/>
          <p:nvPr/>
        </p:nvSpPr>
        <p:spPr>
          <a:xfrm>
            <a:off x="10258399" y="93311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58CE1117-44B1-5987-64E0-2B3D5EAF6C78}"/>
              </a:ext>
            </a:extLst>
          </p:cNvPr>
          <p:cNvSpPr/>
          <p:nvPr/>
        </p:nvSpPr>
        <p:spPr>
          <a:xfrm>
            <a:off x="10285293" y="198198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794B87DA-AEF6-16A7-2DA8-C90521B93FD3}"/>
              </a:ext>
            </a:extLst>
          </p:cNvPr>
          <p:cNvSpPr txBox="1"/>
          <p:nvPr/>
        </p:nvSpPr>
        <p:spPr>
          <a:xfrm>
            <a:off x="8959611" y="2667042"/>
            <a:ext cx="1701107" cy="646331"/>
          </a:xfrm>
          <a:prstGeom prst="rect">
            <a:avLst/>
          </a:prstGeom>
          <a:noFill/>
        </p:spPr>
        <p:txBody>
          <a:bodyPr wrap="none" rtlCol="0">
            <a:spAutoFit/>
          </a:bodyPr>
          <a:lstStyle/>
          <a:p>
            <a:pPr algn="ctr"/>
            <a:r>
              <a:rPr lang="en-GB" b="1" dirty="0">
                <a:latin typeface="Century Gothic" panose="020B0502020202020204" pitchFamily="34" charset="0"/>
              </a:rPr>
              <a:t>Non-metal: O</a:t>
            </a:r>
          </a:p>
          <a:p>
            <a:pPr algn="ctr"/>
            <a:r>
              <a:rPr lang="en-GB" b="1" dirty="0">
                <a:latin typeface="Century Gothic" panose="020B0502020202020204" pitchFamily="34" charset="0"/>
              </a:rPr>
              <a:t>2,6</a:t>
            </a:r>
          </a:p>
        </p:txBody>
      </p:sp>
      <p:sp>
        <p:nvSpPr>
          <p:cNvPr id="16" name="Oval 15">
            <a:extLst>
              <a:ext uri="{FF2B5EF4-FFF2-40B4-BE49-F238E27FC236}">
                <a16:creationId xmlns:a16="http://schemas.microsoft.com/office/drawing/2014/main" id="{3F22C242-4857-E674-A244-3CEEFE20F3DA}"/>
              </a:ext>
            </a:extLst>
          </p:cNvPr>
          <p:cNvSpPr/>
          <p:nvPr/>
        </p:nvSpPr>
        <p:spPr>
          <a:xfrm>
            <a:off x="6564214" y="821187"/>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876DA45D-A259-C53E-1B6A-3F25998B029C}"/>
              </a:ext>
            </a:extLst>
          </p:cNvPr>
          <p:cNvSpPr/>
          <p:nvPr/>
        </p:nvSpPr>
        <p:spPr>
          <a:xfrm>
            <a:off x="6819442" y="1078158"/>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DE3C84E-AEA2-1CD3-530C-B32A96BE7361}"/>
              </a:ext>
            </a:extLst>
          </p:cNvPr>
          <p:cNvSpPr txBox="1"/>
          <p:nvPr/>
        </p:nvSpPr>
        <p:spPr>
          <a:xfrm>
            <a:off x="7154535" y="615295"/>
            <a:ext cx="365806" cy="400110"/>
          </a:xfrm>
          <a:prstGeom prst="rect">
            <a:avLst/>
          </a:prstGeom>
          <a:noFill/>
        </p:spPr>
        <p:txBody>
          <a:bodyPr wrap="none" rtlCol="0">
            <a:spAutoFit/>
          </a:bodyPr>
          <a:lstStyle/>
          <a:p>
            <a:r>
              <a:rPr lang="en-GB" sz="2000" b="1" dirty="0">
                <a:solidFill>
                  <a:srgbClr val="7030A0"/>
                </a:solidFill>
              </a:rPr>
              <a:t>×</a:t>
            </a:r>
          </a:p>
        </p:txBody>
      </p:sp>
      <p:sp>
        <p:nvSpPr>
          <p:cNvPr id="19" name="TextBox 18">
            <a:extLst>
              <a:ext uri="{FF2B5EF4-FFF2-40B4-BE49-F238E27FC236}">
                <a16:creationId xmlns:a16="http://schemas.microsoft.com/office/drawing/2014/main" id="{D5827ADD-F83B-A147-8267-6E1F8E5E88AE}"/>
              </a:ext>
            </a:extLst>
          </p:cNvPr>
          <p:cNvSpPr txBox="1"/>
          <p:nvPr/>
        </p:nvSpPr>
        <p:spPr>
          <a:xfrm>
            <a:off x="7155882" y="875703"/>
            <a:ext cx="365806" cy="400110"/>
          </a:xfrm>
          <a:prstGeom prst="rect">
            <a:avLst/>
          </a:prstGeom>
          <a:noFill/>
        </p:spPr>
        <p:txBody>
          <a:bodyPr wrap="none" rtlCol="0">
            <a:spAutoFit/>
          </a:bodyPr>
          <a:lstStyle/>
          <a:p>
            <a:r>
              <a:rPr lang="en-GB" sz="2000" b="1" dirty="0">
                <a:solidFill>
                  <a:srgbClr val="7030A0"/>
                </a:solidFill>
              </a:rPr>
              <a:t>×</a:t>
            </a:r>
          </a:p>
        </p:txBody>
      </p:sp>
      <p:sp>
        <p:nvSpPr>
          <p:cNvPr id="20" name="TextBox 19">
            <a:extLst>
              <a:ext uri="{FF2B5EF4-FFF2-40B4-BE49-F238E27FC236}">
                <a16:creationId xmlns:a16="http://schemas.microsoft.com/office/drawing/2014/main" id="{F645F55E-7BB4-C15D-B3D3-5BC6CD484C4C}"/>
              </a:ext>
            </a:extLst>
          </p:cNvPr>
          <p:cNvSpPr txBox="1"/>
          <p:nvPr/>
        </p:nvSpPr>
        <p:spPr>
          <a:xfrm>
            <a:off x="7158068" y="1837325"/>
            <a:ext cx="365806" cy="400110"/>
          </a:xfrm>
          <a:prstGeom prst="rect">
            <a:avLst/>
          </a:prstGeom>
          <a:noFill/>
        </p:spPr>
        <p:txBody>
          <a:bodyPr wrap="none" rtlCol="0">
            <a:spAutoFit/>
          </a:bodyPr>
          <a:lstStyle/>
          <a:p>
            <a:r>
              <a:rPr lang="en-GB" sz="2000" b="1" dirty="0">
                <a:solidFill>
                  <a:srgbClr val="7030A0"/>
                </a:solidFill>
              </a:rPr>
              <a:t>×</a:t>
            </a:r>
          </a:p>
        </p:txBody>
      </p:sp>
      <p:sp>
        <p:nvSpPr>
          <p:cNvPr id="21" name="TextBox 20">
            <a:extLst>
              <a:ext uri="{FF2B5EF4-FFF2-40B4-BE49-F238E27FC236}">
                <a16:creationId xmlns:a16="http://schemas.microsoft.com/office/drawing/2014/main" id="{B9733681-EF55-0F1D-C8A6-6EEAE111AE91}"/>
              </a:ext>
            </a:extLst>
          </p:cNvPr>
          <p:cNvSpPr txBox="1"/>
          <p:nvPr/>
        </p:nvSpPr>
        <p:spPr>
          <a:xfrm>
            <a:off x="7161361" y="2096952"/>
            <a:ext cx="365806" cy="400110"/>
          </a:xfrm>
          <a:prstGeom prst="rect">
            <a:avLst/>
          </a:prstGeom>
          <a:noFill/>
        </p:spPr>
        <p:txBody>
          <a:bodyPr wrap="none" rtlCol="0">
            <a:spAutoFit/>
          </a:bodyPr>
          <a:lstStyle/>
          <a:p>
            <a:r>
              <a:rPr lang="en-GB" sz="2000" b="1" dirty="0">
                <a:solidFill>
                  <a:srgbClr val="7030A0"/>
                </a:solidFill>
              </a:rPr>
              <a:t>×</a:t>
            </a:r>
          </a:p>
        </p:txBody>
      </p:sp>
      <p:sp>
        <p:nvSpPr>
          <p:cNvPr id="30" name="TextBox 29">
            <a:extLst>
              <a:ext uri="{FF2B5EF4-FFF2-40B4-BE49-F238E27FC236}">
                <a16:creationId xmlns:a16="http://schemas.microsoft.com/office/drawing/2014/main" id="{3F60BF43-510E-73BE-ADA6-0EC96A345763}"/>
              </a:ext>
            </a:extLst>
          </p:cNvPr>
          <p:cNvSpPr txBox="1"/>
          <p:nvPr/>
        </p:nvSpPr>
        <p:spPr>
          <a:xfrm>
            <a:off x="6723327" y="2673436"/>
            <a:ext cx="1228221" cy="646331"/>
          </a:xfrm>
          <a:prstGeom prst="rect">
            <a:avLst/>
          </a:prstGeom>
          <a:noFill/>
        </p:spPr>
        <p:txBody>
          <a:bodyPr wrap="none" rtlCol="0">
            <a:spAutoFit/>
          </a:bodyPr>
          <a:lstStyle/>
          <a:p>
            <a:pPr algn="ctr"/>
            <a:r>
              <a:rPr lang="en-GB" b="1" dirty="0">
                <a:latin typeface="Century Gothic" panose="020B0502020202020204" pitchFamily="34" charset="0"/>
              </a:rPr>
              <a:t>Metal: Be</a:t>
            </a:r>
          </a:p>
          <a:p>
            <a:pPr algn="ctr"/>
            <a:r>
              <a:rPr lang="en-GB" b="1" dirty="0">
                <a:latin typeface="Century Gothic" panose="020B0502020202020204" pitchFamily="34" charset="0"/>
              </a:rPr>
              <a:t>2,2</a:t>
            </a:r>
          </a:p>
        </p:txBody>
      </p:sp>
    </p:spTree>
    <p:extLst>
      <p:ext uri="{BB962C8B-B14F-4D97-AF65-F5344CB8AC3E}">
        <p14:creationId xmlns:p14="http://schemas.microsoft.com/office/powerpoint/2010/main" val="930737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fade">
                                      <p:cBhvr>
                                        <p:cTn id="6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animBg="1"/>
      <p:bldP spid="17" grpId="0" animBg="1"/>
      <p:bldP spid="18" grpId="0"/>
      <p:bldP spid="19" grpId="0"/>
      <p:bldP spid="20" grpId="0"/>
      <p:bldP spid="21"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0" y="242888"/>
            <a:ext cx="6718852" cy="720725"/>
          </a:xfrm>
        </p:spPr>
        <p:txBody>
          <a:bodyPr>
            <a:noAutofit/>
          </a:bodyPr>
          <a:lstStyle/>
          <a:p>
            <a:r>
              <a:rPr lang="en-US" sz="2600" b="1" dirty="0">
                <a:latin typeface="Century Gothic" panose="020B0502020202020204" pitchFamily="34" charset="0"/>
              </a:rPr>
              <a:t>You: Describe the bonding in beryllium oxide using dot-and cross-diagrams</a:t>
            </a:r>
          </a:p>
        </p:txBody>
      </p:sp>
      <p:sp>
        <p:nvSpPr>
          <p:cNvPr id="5" name="TextBox 4">
            <a:extLst>
              <a:ext uri="{FF2B5EF4-FFF2-40B4-BE49-F238E27FC236}">
                <a16:creationId xmlns:a16="http://schemas.microsoft.com/office/drawing/2014/main" id="{2A4D3117-5FF9-B18C-8189-202ECE2BBE8F}"/>
              </a:ext>
            </a:extLst>
          </p:cNvPr>
          <p:cNvSpPr txBox="1"/>
          <p:nvPr/>
        </p:nvSpPr>
        <p:spPr>
          <a:xfrm>
            <a:off x="6713621" y="243512"/>
            <a:ext cx="4620126" cy="6001643"/>
          </a:xfrm>
          <a:prstGeom prst="rect">
            <a:avLst/>
          </a:prstGeom>
          <a:solidFill>
            <a:srgbClr val="009193">
              <a:alpha val="23137"/>
            </a:srgbClr>
          </a:solidFill>
        </p:spPr>
        <p:txBody>
          <a:bodyPr wrap="square" rtlCol="0">
            <a:spAutoFit/>
          </a:bodyPr>
          <a:lstStyle/>
          <a:p>
            <a:r>
              <a:rPr lang="en-GB" sz="2400" b="1" dirty="0">
                <a:latin typeface="Century Gothic" panose="020B0502020202020204" pitchFamily="34" charset="0"/>
              </a:rPr>
              <a:t>Steps to Success</a:t>
            </a:r>
          </a:p>
          <a:p>
            <a:pPr marL="457200" indent="-457200">
              <a:buFont typeface="+mj-lt"/>
              <a:buAutoNum type="arabicPeriod"/>
            </a:pPr>
            <a:r>
              <a:rPr lang="en-GB" sz="2400" b="1" dirty="0">
                <a:latin typeface="Century Gothic" panose="020B0502020202020204" pitchFamily="34" charset="0"/>
              </a:rPr>
              <a:t>Draw the electronic configuration </a:t>
            </a:r>
            <a:r>
              <a:rPr lang="en-GB" sz="2400" dirty="0">
                <a:latin typeface="Century Gothic" panose="020B0502020202020204" pitchFamily="34" charset="0"/>
              </a:rPr>
              <a:t>of both atoms using dots for one atom and crosses for the other.</a:t>
            </a:r>
          </a:p>
          <a:p>
            <a:pPr marL="457200" indent="-457200">
              <a:buFont typeface="+mj-lt"/>
              <a:buAutoNum type="arabicPeriod"/>
            </a:pPr>
            <a:r>
              <a:rPr lang="en-GB" sz="2400" b="1" dirty="0">
                <a:latin typeface="Century Gothic" panose="020B0502020202020204" pitchFamily="34" charset="0"/>
              </a:rPr>
              <a:t>Draw an arrow </a:t>
            </a:r>
            <a:r>
              <a:rPr lang="en-GB" sz="2400" dirty="0">
                <a:latin typeface="Century Gothic" panose="020B0502020202020204" pitchFamily="34" charset="0"/>
              </a:rPr>
              <a:t>to show the transfer of any electrons from one atom to another.</a:t>
            </a:r>
          </a:p>
          <a:p>
            <a:pPr marL="457200" indent="-457200">
              <a:buFont typeface="+mj-lt"/>
              <a:buAutoNum type="arabicPeriod"/>
            </a:pPr>
            <a:r>
              <a:rPr lang="en-GB" sz="2400" b="1" dirty="0">
                <a:latin typeface="Century Gothic" panose="020B0502020202020204" pitchFamily="34" charset="0"/>
              </a:rPr>
              <a:t>Draw the ions</a:t>
            </a:r>
            <a:r>
              <a:rPr lang="en-GB" sz="2400" dirty="0">
                <a:latin typeface="Century Gothic" panose="020B0502020202020204" pitchFamily="34" charset="0"/>
              </a:rPr>
              <a:t> formed after the electrons have moved with a square bracket</a:t>
            </a:r>
          </a:p>
          <a:p>
            <a:pPr marL="457200" indent="-457200">
              <a:buFont typeface="+mj-lt"/>
              <a:buAutoNum type="arabicPeriod"/>
            </a:pPr>
            <a:r>
              <a:rPr lang="en-GB" sz="2400" b="1" dirty="0">
                <a:latin typeface="Century Gothic" panose="020B0502020202020204" pitchFamily="34" charset="0"/>
              </a:rPr>
              <a:t>Write the charge </a:t>
            </a:r>
            <a:r>
              <a:rPr lang="en-GB" sz="2400" dirty="0">
                <a:latin typeface="Century Gothic" panose="020B0502020202020204" pitchFamily="34" charset="0"/>
              </a:rPr>
              <a:t>of the ions formed at the top right of the square brackets </a:t>
            </a:r>
          </a:p>
        </p:txBody>
      </p:sp>
      <p:sp>
        <p:nvSpPr>
          <p:cNvPr id="4" name="Oval 3">
            <a:extLst>
              <a:ext uri="{FF2B5EF4-FFF2-40B4-BE49-F238E27FC236}">
                <a16:creationId xmlns:a16="http://schemas.microsoft.com/office/drawing/2014/main" id="{BA3799E0-DC38-20A2-F193-B023A6F9E683}"/>
              </a:ext>
            </a:extLst>
          </p:cNvPr>
          <p:cNvSpPr/>
          <p:nvPr/>
        </p:nvSpPr>
        <p:spPr>
          <a:xfrm>
            <a:off x="975684" y="1203552"/>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8A82D67-2475-38DE-8A41-B63519C29968}"/>
              </a:ext>
            </a:extLst>
          </p:cNvPr>
          <p:cNvSpPr/>
          <p:nvPr/>
        </p:nvSpPr>
        <p:spPr>
          <a:xfrm>
            <a:off x="1230912" y="1460523"/>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A2609AF-C2F8-4052-69C9-6D5581ACC523}"/>
              </a:ext>
            </a:extLst>
          </p:cNvPr>
          <p:cNvSpPr txBox="1"/>
          <p:nvPr/>
        </p:nvSpPr>
        <p:spPr>
          <a:xfrm>
            <a:off x="1567352" y="1258068"/>
            <a:ext cx="365806" cy="400110"/>
          </a:xfrm>
          <a:prstGeom prst="rect">
            <a:avLst/>
          </a:prstGeom>
          <a:noFill/>
        </p:spPr>
        <p:txBody>
          <a:bodyPr wrap="none" rtlCol="0">
            <a:spAutoFit/>
          </a:bodyPr>
          <a:lstStyle/>
          <a:p>
            <a:r>
              <a:rPr lang="en-GB" sz="2000" b="1" dirty="0">
                <a:solidFill>
                  <a:srgbClr val="7030A0"/>
                </a:solidFill>
              </a:rPr>
              <a:t>×</a:t>
            </a:r>
          </a:p>
        </p:txBody>
      </p:sp>
      <p:sp>
        <p:nvSpPr>
          <p:cNvPr id="8" name="TextBox 7">
            <a:extLst>
              <a:ext uri="{FF2B5EF4-FFF2-40B4-BE49-F238E27FC236}">
                <a16:creationId xmlns:a16="http://schemas.microsoft.com/office/drawing/2014/main" id="{F6C12543-A22A-B38E-A20A-019D29D23F0E}"/>
              </a:ext>
            </a:extLst>
          </p:cNvPr>
          <p:cNvSpPr txBox="1"/>
          <p:nvPr/>
        </p:nvSpPr>
        <p:spPr>
          <a:xfrm>
            <a:off x="1569538" y="2219690"/>
            <a:ext cx="365806" cy="400110"/>
          </a:xfrm>
          <a:prstGeom prst="rect">
            <a:avLst/>
          </a:prstGeom>
          <a:noFill/>
        </p:spPr>
        <p:txBody>
          <a:bodyPr wrap="none" rtlCol="0">
            <a:spAutoFit/>
          </a:bodyPr>
          <a:lstStyle/>
          <a:p>
            <a:r>
              <a:rPr lang="en-GB" sz="2000" b="1" dirty="0">
                <a:solidFill>
                  <a:srgbClr val="7030A0"/>
                </a:solidFill>
              </a:rPr>
              <a:t>×</a:t>
            </a:r>
          </a:p>
        </p:txBody>
      </p:sp>
      <p:sp>
        <p:nvSpPr>
          <p:cNvPr id="9" name="TextBox 8">
            <a:extLst>
              <a:ext uri="{FF2B5EF4-FFF2-40B4-BE49-F238E27FC236}">
                <a16:creationId xmlns:a16="http://schemas.microsoft.com/office/drawing/2014/main" id="{D4414367-8EDC-BBC2-B4C1-5313DE0A7046}"/>
              </a:ext>
            </a:extLst>
          </p:cNvPr>
          <p:cNvSpPr txBox="1"/>
          <p:nvPr/>
        </p:nvSpPr>
        <p:spPr>
          <a:xfrm>
            <a:off x="1558150" y="998682"/>
            <a:ext cx="365806" cy="400110"/>
          </a:xfrm>
          <a:prstGeom prst="rect">
            <a:avLst/>
          </a:prstGeom>
          <a:noFill/>
        </p:spPr>
        <p:txBody>
          <a:bodyPr wrap="none" rtlCol="0">
            <a:spAutoFit/>
          </a:bodyPr>
          <a:lstStyle/>
          <a:p>
            <a:r>
              <a:rPr lang="en-GB" sz="2000" b="1" dirty="0">
                <a:solidFill>
                  <a:srgbClr val="7030A0"/>
                </a:solidFill>
              </a:rPr>
              <a:t>×</a:t>
            </a:r>
          </a:p>
        </p:txBody>
      </p:sp>
      <p:sp>
        <p:nvSpPr>
          <p:cNvPr id="10" name="TextBox 9">
            <a:extLst>
              <a:ext uri="{FF2B5EF4-FFF2-40B4-BE49-F238E27FC236}">
                <a16:creationId xmlns:a16="http://schemas.microsoft.com/office/drawing/2014/main" id="{43B3D1A5-9CED-2014-2C41-4AEC735E29DB}"/>
              </a:ext>
            </a:extLst>
          </p:cNvPr>
          <p:cNvSpPr txBox="1"/>
          <p:nvPr/>
        </p:nvSpPr>
        <p:spPr>
          <a:xfrm>
            <a:off x="1094884" y="2770672"/>
            <a:ext cx="1292340" cy="646331"/>
          </a:xfrm>
          <a:prstGeom prst="rect">
            <a:avLst/>
          </a:prstGeom>
          <a:noFill/>
        </p:spPr>
        <p:txBody>
          <a:bodyPr wrap="none" rtlCol="0">
            <a:spAutoFit/>
          </a:bodyPr>
          <a:lstStyle/>
          <a:p>
            <a:pPr algn="ctr"/>
            <a:r>
              <a:rPr lang="en-GB" b="1" dirty="0">
                <a:latin typeface="Century Gothic" panose="020B0502020202020204" pitchFamily="34" charset="0"/>
              </a:rPr>
              <a:t>Metal: Be </a:t>
            </a:r>
          </a:p>
          <a:p>
            <a:pPr algn="ctr"/>
            <a:r>
              <a:rPr lang="en-GB" b="1" dirty="0">
                <a:latin typeface="Century Gothic" panose="020B0502020202020204" pitchFamily="34" charset="0"/>
              </a:rPr>
              <a:t>2,2</a:t>
            </a:r>
          </a:p>
        </p:txBody>
      </p:sp>
      <p:sp>
        <p:nvSpPr>
          <p:cNvPr id="11" name="Oval 10">
            <a:extLst>
              <a:ext uri="{FF2B5EF4-FFF2-40B4-BE49-F238E27FC236}">
                <a16:creationId xmlns:a16="http://schemas.microsoft.com/office/drawing/2014/main" id="{0F26CFC8-F0CA-A218-EF24-5103E739AAF2}"/>
              </a:ext>
            </a:extLst>
          </p:cNvPr>
          <p:cNvSpPr/>
          <p:nvPr/>
        </p:nvSpPr>
        <p:spPr>
          <a:xfrm>
            <a:off x="1156584" y="4480083"/>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7152192-5B26-3A54-E436-D99BC8346C48}"/>
              </a:ext>
            </a:extLst>
          </p:cNvPr>
          <p:cNvSpPr txBox="1"/>
          <p:nvPr/>
        </p:nvSpPr>
        <p:spPr>
          <a:xfrm>
            <a:off x="1493024" y="4277628"/>
            <a:ext cx="365806" cy="400110"/>
          </a:xfrm>
          <a:prstGeom prst="rect">
            <a:avLst/>
          </a:prstGeom>
          <a:noFill/>
        </p:spPr>
        <p:txBody>
          <a:bodyPr wrap="none" rtlCol="0">
            <a:spAutoFit/>
          </a:bodyPr>
          <a:lstStyle/>
          <a:p>
            <a:r>
              <a:rPr lang="en-GB" sz="2000" b="1" dirty="0">
                <a:solidFill>
                  <a:srgbClr val="7030A0"/>
                </a:solidFill>
              </a:rPr>
              <a:t>×</a:t>
            </a:r>
          </a:p>
        </p:txBody>
      </p:sp>
      <p:sp>
        <p:nvSpPr>
          <p:cNvPr id="13" name="TextBox 12">
            <a:extLst>
              <a:ext uri="{FF2B5EF4-FFF2-40B4-BE49-F238E27FC236}">
                <a16:creationId xmlns:a16="http://schemas.microsoft.com/office/drawing/2014/main" id="{CC9FE5BC-4298-D39A-C27A-344F21628452}"/>
              </a:ext>
            </a:extLst>
          </p:cNvPr>
          <p:cNvSpPr txBox="1"/>
          <p:nvPr/>
        </p:nvSpPr>
        <p:spPr>
          <a:xfrm>
            <a:off x="1495210" y="5239250"/>
            <a:ext cx="365806" cy="400110"/>
          </a:xfrm>
          <a:prstGeom prst="rect">
            <a:avLst/>
          </a:prstGeom>
          <a:noFill/>
        </p:spPr>
        <p:txBody>
          <a:bodyPr wrap="none" rtlCol="0">
            <a:spAutoFit/>
          </a:bodyPr>
          <a:lstStyle/>
          <a:p>
            <a:r>
              <a:rPr lang="en-GB" sz="2000" b="1" dirty="0">
                <a:solidFill>
                  <a:srgbClr val="7030A0"/>
                </a:solidFill>
              </a:rPr>
              <a:t>×</a:t>
            </a:r>
          </a:p>
        </p:txBody>
      </p:sp>
      <p:sp>
        <p:nvSpPr>
          <p:cNvPr id="14" name="Left Bracket 13">
            <a:extLst>
              <a:ext uri="{FF2B5EF4-FFF2-40B4-BE49-F238E27FC236}">
                <a16:creationId xmlns:a16="http://schemas.microsoft.com/office/drawing/2014/main" id="{7E8284A4-F27E-7ED0-157A-4D45F8464CC8}"/>
              </a:ext>
            </a:extLst>
          </p:cNvPr>
          <p:cNvSpPr/>
          <p:nvPr/>
        </p:nvSpPr>
        <p:spPr>
          <a:xfrm>
            <a:off x="955128" y="4181029"/>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5" name="Right Bracket 14">
            <a:extLst>
              <a:ext uri="{FF2B5EF4-FFF2-40B4-BE49-F238E27FC236}">
                <a16:creationId xmlns:a16="http://schemas.microsoft.com/office/drawing/2014/main" id="{C1C6AD37-8BFA-5061-784D-6802F36F57EA}"/>
              </a:ext>
            </a:extLst>
          </p:cNvPr>
          <p:cNvSpPr/>
          <p:nvPr/>
        </p:nvSpPr>
        <p:spPr>
          <a:xfrm>
            <a:off x="2222161" y="4194241"/>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6" name="Rectangle 15">
            <a:extLst>
              <a:ext uri="{FF2B5EF4-FFF2-40B4-BE49-F238E27FC236}">
                <a16:creationId xmlns:a16="http://schemas.microsoft.com/office/drawing/2014/main" id="{97C1B614-CBE4-C501-3E9A-1D16A6DE08EE}"/>
              </a:ext>
            </a:extLst>
          </p:cNvPr>
          <p:cNvSpPr/>
          <p:nvPr/>
        </p:nvSpPr>
        <p:spPr>
          <a:xfrm>
            <a:off x="1502686" y="5842439"/>
            <a:ext cx="798617" cy="461665"/>
          </a:xfrm>
          <a:prstGeom prst="rect">
            <a:avLst/>
          </a:prstGeom>
        </p:spPr>
        <p:txBody>
          <a:bodyPr wrap="none">
            <a:spAutoFit/>
          </a:bodyPr>
          <a:lstStyle/>
          <a:p>
            <a:r>
              <a:rPr lang="en-GB" sz="2400" b="1" dirty="0">
                <a:latin typeface="Century Gothic" panose="020B0502020202020204" pitchFamily="34" charset="0"/>
              </a:rPr>
              <a:t>Be</a:t>
            </a:r>
            <a:r>
              <a:rPr lang="en-GB" sz="2400" b="1" baseline="30000" dirty="0">
                <a:latin typeface="Century Gothic" panose="020B0502020202020204" pitchFamily="34" charset="0"/>
              </a:rPr>
              <a:t>2+</a:t>
            </a:r>
            <a:endParaRPr lang="en-GB" sz="2400" b="1" dirty="0"/>
          </a:p>
        </p:txBody>
      </p:sp>
      <p:sp>
        <p:nvSpPr>
          <p:cNvPr id="17" name="TextBox 16">
            <a:extLst>
              <a:ext uri="{FF2B5EF4-FFF2-40B4-BE49-F238E27FC236}">
                <a16:creationId xmlns:a16="http://schemas.microsoft.com/office/drawing/2014/main" id="{18844670-5697-8245-A362-A2665ED8ABD7}"/>
              </a:ext>
            </a:extLst>
          </p:cNvPr>
          <p:cNvSpPr txBox="1"/>
          <p:nvPr/>
        </p:nvSpPr>
        <p:spPr>
          <a:xfrm>
            <a:off x="2469666" y="3984312"/>
            <a:ext cx="482824" cy="400110"/>
          </a:xfrm>
          <a:prstGeom prst="rect">
            <a:avLst/>
          </a:prstGeom>
          <a:noFill/>
        </p:spPr>
        <p:txBody>
          <a:bodyPr wrap="none" rtlCol="0">
            <a:spAutoFit/>
          </a:bodyPr>
          <a:lstStyle/>
          <a:p>
            <a:r>
              <a:rPr lang="en-GB" sz="2000" b="1" dirty="0">
                <a:latin typeface="Century Gothic" panose="020B0502020202020204" pitchFamily="34" charset="0"/>
              </a:rPr>
              <a:t>2+</a:t>
            </a:r>
          </a:p>
        </p:txBody>
      </p:sp>
      <p:sp>
        <p:nvSpPr>
          <p:cNvPr id="19" name="Oval 18">
            <a:extLst>
              <a:ext uri="{FF2B5EF4-FFF2-40B4-BE49-F238E27FC236}">
                <a16:creationId xmlns:a16="http://schemas.microsoft.com/office/drawing/2014/main" id="{A7AEB469-08D5-8009-C2D7-56C97265F4F2}"/>
              </a:ext>
            </a:extLst>
          </p:cNvPr>
          <p:cNvSpPr/>
          <p:nvPr/>
        </p:nvSpPr>
        <p:spPr>
          <a:xfrm>
            <a:off x="3347622" y="1211934"/>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017757A-B346-92D7-632E-C9623FD0FFC9}"/>
              </a:ext>
            </a:extLst>
          </p:cNvPr>
          <p:cNvSpPr/>
          <p:nvPr/>
        </p:nvSpPr>
        <p:spPr>
          <a:xfrm>
            <a:off x="3602850" y="1468905"/>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0A032A2-C2EC-32F4-EE29-C72E684D5FB0}"/>
              </a:ext>
            </a:extLst>
          </p:cNvPr>
          <p:cNvSpPr/>
          <p:nvPr/>
        </p:nvSpPr>
        <p:spPr>
          <a:xfrm>
            <a:off x="4074611" y="144201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E3EA1F81-6DEB-C3B1-A2EF-A01E54CCB495}"/>
              </a:ext>
            </a:extLst>
          </p:cNvPr>
          <p:cNvSpPr/>
          <p:nvPr/>
        </p:nvSpPr>
        <p:spPr>
          <a:xfrm>
            <a:off x="4105988" y="240123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C278A2A7-E367-0AA5-30C8-EFA05E016303}"/>
              </a:ext>
            </a:extLst>
          </p:cNvPr>
          <p:cNvSpPr/>
          <p:nvPr/>
        </p:nvSpPr>
        <p:spPr>
          <a:xfrm>
            <a:off x="4097024" y="264775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52E173D-2154-403F-BF4E-2FE513A5C205}"/>
              </a:ext>
            </a:extLst>
          </p:cNvPr>
          <p:cNvSpPr/>
          <p:nvPr/>
        </p:nvSpPr>
        <p:spPr>
          <a:xfrm>
            <a:off x="4070130" y="118203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42BB3E39-58BC-5FB8-3E8E-8DE52B6F2A6C}"/>
              </a:ext>
            </a:extLst>
          </p:cNvPr>
          <p:cNvSpPr/>
          <p:nvPr/>
        </p:nvSpPr>
        <p:spPr>
          <a:xfrm>
            <a:off x="4850056" y="190817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FB853E8B-68EA-C440-D544-3F680428DD25}"/>
              </a:ext>
            </a:extLst>
          </p:cNvPr>
          <p:cNvSpPr/>
          <p:nvPr/>
        </p:nvSpPr>
        <p:spPr>
          <a:xfrm>
            <a:off x="3321580" y="193955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F3C4CB36-9A80-F1B2-EBF5-EB0475F75D8F}"/>
              </a:ext>
            </a:extLst>
          </p:cNvPr>
          <p:cNvSpPr/>
          <p:nvPr/>
        </p:nvSpPr>
        <p:spPr>
          <a:xfrm>
            <a:off x="4612493" y="137477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E73AE20A-351D-3596-5AE7-76964663B271}"/>
              </a:ext>
            </a:extLst>
          </p:cNvPr>
          <p:cNvSpPr/>
          <p:nvPr/>
        </p:nvSpPr>
        <p:spPr>
          <a:xfrm>
            <a:off x="4639387" y="242364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TextBox 28">
            <a:extLst>
              <a:ext uri="{FF2B5EF4-FFF2-40B4-BE49-F238E27FC236}">
                <a16:creationId xmlns:a16="http://schemas.microsoft.com/office/drawing/2014/main" id="{F3FE1F64-C231-3B4E-94CC-B9AB4A5AA481}"/>
              </a:ext>
            </a:extLst>
          </p:cNvPr>
          <p:cNvSpPr txBox="1"/>
          <p:nvPr/>
        </p:nvSpPr>
        <p:spPr>
          <a:xfrm>
            <a:off x="3406398" y="2817445"/>
            <a:ext cx="1701107" cy="646331"/>
          </a:xfrm>
          <a:prstGeom prst="rect">
            <a:avLst/>
          </a:prstGeom>
          <a:noFill/>
        </p:spPr>
        <p:txBody>
          <a:bodyPr wrap="none" rtlCol="0">
            <a:spAutoFit/>
          </a:bodyPr>
          <a:lstStyle/>
          <a:p>
            <a:pPr algn="ctr"/>
            <a:r>
              <a:rPr lang="en-GB" b="1" dirty="0">
                <a:latin typeface="Century Gothic" panose="020B0502020202020204" pitchFamily="34" charset="0"/>
              </a:rPr>
              <a:t>Non-metal: O</a:t>
            </a:r>
          </a:p>
          <a:p>
            <a:pPr algn="ctr"/>
            <a:r>
              <a:rPr lang="en-GB" b="1" dirty="0">
                <a:latin typeface="Century Gothic" panose="020B0502020202020204" pitchFamily="34" charset="0"/>
              </a:rPr>
              <a:t>2,6</a:t>
            </a:r>
          </a:p>
        </p:txBody>
      </p:sp>
      <p:sp>
        <p:nvSpPr>
          <p:cNvPr id="33" name="TextBox 32">
            <a:extLst>
              <a:ext uri="{FF2B5EF4-FFF2-40B4-BE49-F238E27FC236}">
                <a16:creationId xmlns:a16="http://schemas.microsoft.com/office/drawing/2014/main" id="{362FA86D-92FC-2C33-CE67-BAC2ECD9BFBB}"/>
              </a:ext>
            </a:extLst>
          </p:cNvPr>
          <p:cNvSpPr txBox="1"/>
          <p:nvPr/>
        </p:nvSpPr>
        <p:spPr>
          <a:xfrm>
            <a:off x="1597438" y="2486193"/>
            <a:ext cx="365806" cy="400110"/>
          </a:xfrm>
          <a:prstGeom prst="rect">
            <a:avLst/>
          </a:prstGeom>
          <a:noFill/>
        </p:spPr>
        <p:txBody>
          <a:bodyPr wrap="none" rtlCol="0">
            <a:spAutoFit/>
          </a:bodyPr>
          <a:lstStyle/>
          <a:p>
            <a:r>
              <a:rPr lang="en-GB" sz="2000" b="1" dirty="0">
                <a:solidFill>
                  <a:srgbClr val="7030A0"/>
                </a:solidFill>
              </a:rPr>
              <a:t>×</a:t>
            </a:r>
          </a:p>
        </p:txBody>
      </p:sp>
      <p:sp>
        <p:nvSpPr>
          <p:cNvPr id="43" name="Left Bracket 42">
            <a:extLst>
              <a:ext uri="{FF2B5EF4-FFF2-40B4-BE49-F238E27FC236}">
                <a16:creationId xmlns:a16="http://schemas.microsoft.com/office/drawing/2014/main" id="{FDFDABF0-2894-D2EE-F2C9-9CD9A3F8B974}"/>
              </a:ext>
            </a:extLst>
          </p:cNvPr>
          <p:cNvSpPr/>
          <p:nvPr/>
        </p:nvSpPr>
        <p:spPr>
          <a:xfrm>
            <a:off x="3742535" y="4154866"/>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4" name="Right Bracket 43">
            <a:extLst>
              <a:ext uri="{FF2B5EF4-FFF2-40B4-BE49-F238E27FC236}">
                <a16:creationId xmlns:a16="http://schemas.microsoft.com/office/drawing/2014/main" id="{E5BD9551-5171-A01D-8B87-F36076AE7B32}"/>
              </a:ext>
            </a:extLst>
          </p:cNvPr>
          <p:cNvSpPr/>
          <p:nvPr/>
        </p:nvSpPr>
        <p:spPr>
          <a:xfrm>
            <a:off x="5289703" y="4175947"/>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45" name="TextBox 44">
            <a:extLst>
              <a:ext uri="{FF2B5EF4-FFF2-40B4-BE49-F238E27FC236}">
                <a16:creationId xmlns:a16="http://schemas.microsoft.com/office/drawing/2014/main" id="{B64AAB83-6AA2-2927-29C9-C9526E477DCA}"/>
              </a:ext>
            </a:extLst>
          </p:cNvPr>
          <p:cNvSpPr txBox="1"/>
          <p:nvPr/>
        </p:nvSpPr>
        <p:spPr>
          <a:xfrm>
            <a:off x="5498764" y="3998744"/>
            <a:ext cx="436338" cy="400110"/>
          </a:xfrm>
          <a:prstGeom prst="rect">
            <a:avLst/>
          </a:prstGeom>
          <a:noFill/>
        </p:spPr>
        <p:txBody>
          <a:bodyPr wrap="none" rtlCol="0">
            <a:spAutoFit/>
          </a:bodyPr>
          <a:lstStyle/>
          <a:p>
            <a:r>
              <a:rPr lang="en-GB" sz="2000" b="1" dirty="0">
                <a:latin typeface="Century Gothic" panose="020B0502020202020204" pitchFamily="34" charset="0"/>
              </a:rPr>
              <a:t>2-</a:t>
            </a:r>
          </a:p>
        </p:txBody>
      </p:sp>
      <p:sp>
        <p:nvSpPr>
          <p:cNvPr id="46" name="Oval 45">
            <a:extLst>
              <a:ext uri="{FF2B5EF4-FFF2-40B4-BE49-F238E27FC236}">
                <a16:creationId xmlns:a16="http://schemas.microsoft.com/office/drawing/2014/main" id="{5095F54D-9CA1-4177-8763-7D5F08C8FA9C}"/>
              </a:ext>
            </a:extLst>
          </p:cNvPr>
          <p:cNvSpPr/>
          <p:nvPr/>
        </p:nvSpPr>
        <p:spPr>
          <a:xfrm>
            <a:off x="3859073" y="4228697"/>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9E5862F-A48A-0259-5934-C99B59AA70BC}"/>
              </a:ext>
            </a:extLst>
          </p:cNvPr>
          <p:cNvSpPr/>
          <p:nvPr/>
        </p:nvSpPr>
        <p:spPr>
          <a:xfrm>
            <a:off x="4114301" y="4485668"/>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A2E24B1C-675A-8E64-BD81-FC2796E8BDE5}"/>
              </a:ext>
            </a:extLst>
          </p:cNvPr>
          <p:cNvSpPr/>
          <p:nvPr/>
        </p:nvSpPr>
        <p:spPr>
          <a:xfrm>
            <a:off x="4586062" y="445877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FA3FB441-160D-2677-1F6B-C702A3CF248E}"/>
              </a:ext>
            </a:extLst>
          </p:cNvPr>
          <p:cNvSpPr/>
          <p:nvPr/>
        </p:nvSpPr>
        <p:spPr>
          <a:xfrm>
            <a:off x="4617439" y="541799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90B0708F-99BC-BE29-8021-B42AB1552615}"/>
              </a:ext>
            </a:extLst>
          </p:cNvPr>
          <p:cNvSpPr/>
          <p:nvPr/>
        </p:nvSpPr>
        <p:spPr>
          <a:xfrm>
            <a:off x="4608475" y="566452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45BA5288-409F-A204-EC38-048EB88219DE}"/>
              </a:ext>
            </a:extLst>
          </p:cNvPr>
          <p:cNvSpPr/>
          <p:nvPr/>
        </p:nvSpPr>
        <p:spPr>
          <a:xfrm>
            <a:off x="4581581" y="419879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73DBAA7E-0CE6-93BA-57FE-5679961AE8FD}"/>
              </a:ext>
            </a:extLst>
          </p:cNvPr>
          <p:cNvSpPr/>
          <p:nvPr/>
        </p:nvSpPr>
        <p:spPr>
          <a:xfrm>
            <a:off x="5361507" y="492493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160AE9EF-4248-A59A-ABAB-3455DAF8429B}"/>
              </a:ext>
            </a:extLst>
          </p:cNvPr>
          <p:cNvSpPr/>
          <p:nvPr/>
        </p:nvSpPr>
        <p:spPr>
          <a:xfrm>
            <a:off x="3833031" y="495631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F0BF1801-60BF-A435-6208-EB7F9FE55E40}"/>
              </a:ext>
            </a:extLst>
          </p:cNvPr>
          <p:cNvSpPr/>
          <p:nvPr/>
        </p:nvSpPr>
        <p:spPr>
          <a:xfrm>
            <a:off x="5123944" y="439154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0AF16C6D-1465-8D88-73B9-EC9B498E0B91}"/>
              </a:ext>
            </a:extLst>
          </p:cNvPr>
          <p:cNvSpPr/>
          <p:nvPr/>
        </p:nvSpPr>
        <p:spPr>
          <a:xfrm>
            <a:off x="5150838" y="544040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TextBox 55">
            <a:extLst>
              <a:ext uri="{FF2B5EF4-FFF2-40B4-BE49-F238E27FC236}">
                <a16:creationId xmlns:a16="http://schemas.microsoft.com/office/drawing/2014/main" id="{B6EB0796-D68A-A16C-FB27-3E4F9CC5191B}"/>
              </a:ext>
            </a:extLst>
          </p:cNvPr>
          <p:cNvSpPr txBox="1"/>
          <p:nvPr/>
        </p:nvSpPr>
        <p:spPr>
          <a:xfrm>
            <a:off x="3855780" y="4299059"/>
            <a:ext cx="365806" cy="400110"/>
          </a:xfrm>
          <a:prstGeom prst="rect">
            <a:avLst/>
          </a:prstGeom>
          <a:noFill/>
        </p:spPr>
        <p:txBody>
          <a:bodyPr wrap="none" rtlCol="0">
            <a:spAutoFit/>
          </a:bodyPr>
          <a:lstStyle/>
          <a:p>
            <a:r>
              <a:rPr lang="en-GB" sz="2000" b="1" dirty="0">
                <a:solidFill>
                  <a:srgbClr val="7030A0"/>
                </a:solidFill>
              </a:rPr>
              <a:t>×</a:t>
            </a:r>
          </a:p>
        </p:txBody>
      </p:sp>
      <p:sp>
        <p:nvSpPr>
          <p:cNvPr id="57" name="Rectangle 56">
            <a:extLst>
              <a:ext uri="{FF2B5EF4-FFF2-40B4-BE49-F238E27FC236}">
                <a16:creationId xmlns:a16="http://schemas.microsoft.com/office/drawing/2014/main" id="{024348E3-EF84-43B0-7666-C2CC477CA62F}"/>
              </a:ext>
            </a:extLst>
          </p:cNvPr>
          <p:cNvSpPr/>
          <p:nvPr/>
        </p:nvSpPr>
        <p:spPr>
          <a:xfrm>
            <a:off x="4407571" y="5842289"/>
            <a:ext cx="644728" cy="461665"/>
          </a:xfrm>
          <a:prstGeom prst="rect">
            <a:avLst/>
          </a:prstGeom>
        </p:spPr>
        <p:txBody>
          <a:bodyPr wrap="none">
            <a:spAutoFit/>
          </a:bodyPr>
          <a:lstStyle/>
          <a:p>
            <a:r>
              <a:rPr lang="en-GB" sz="2400" b="1" dirty="0">
                <a:latin typeface="Century Gothic" panose="020B0502020202020204" pitchFamily="34" charset="0"/>
              </a:rPr>
              <a:t>O</a:t>
            </a:r>
            <a:r>
              <a:rPr lang="en-GB" sz="2400" b="1" baseline="30000" dirty="0">
                <a:latin typeface="Century Gothic" panose="020B0502020202020204" pitchFamily="34" charset="0"/>
              </a:rPr>
              <a:t>2-</a:t>
            </a:r>
            <a:endParaRPr lang="en-GB" sz="2400" b="1" dirty="0"/>
          </a:p>
        </p:txBody>
      </p:sp>
      <p:sp>
        <p:nvSpPr>
          <p:cNvPr id="58" name="TextBox 57">
            <a:extLst>
              <a:ext uri="{FF2B5EF4-FFF2-40B4-BE49-F238E27FC236}">
                <a16:creationId xmlns:a16="http://schemas.microsoft.com/office/drawing/2014/main" id="{F152C418-9BD5-82C0-FD3E-BDB15FDE850C}"/>
              </a:ext>
            </a:extLst>
          </p:cNvPr>
          <p:cNvSpPr txBox="1"/>
          <p:nvPr/>
        </p:nvSpPr>
        <p:spPr>
          <a:xfrm>
            <a:off x="3895583" y="5256095"/>
            <a:ext cx="365806" cy="400110"/>
          </a:xfrm>
          <a:prstGeom prst="rect">
            <a:avLst/>
          </a:prstGeom>
          <a:noFill/>
        </p:spPr>
        <p:txBody>
          <a:bodyPr wrap="none" rtlCol="0">
            <a:spAutoFit/>
          </a:bodyPr>
          <a:lstStyle/>
          <a:p>
            <a:r>
              <a:rPr lang="en-GB" sz="2000" b="1" dirty="0">
                <a:solidFill>
                  <a:srgbClr val="7030A0"/>
                </a:solidFill>
              </a:rPr>
              <a:t>×</a:t>
            </a:r>
          </a:p>
        </p:txBody>
      </p:sp>
      <p:sp>
        <p:nvSpPr>
          <p:cNvPr id="59" name="Rectangle 58">
            <a:extLst>
              <a:ext uri="{FF2B5EF4-FFF2-40B4-BE49-F238E27FC236}">
                <a16:creationId xmlns:a16="http://schemas.microsoft.com/office/drawing/2014/main" id="{9EC88F7E-99CF-1607-4004-E2B7FE9DB358}"/>
              </a:ext>
            </a:extLst>
          </p:cNvPr>
          <p:cNvSpPr/>
          <p:nvPr/>
        </p:nvSpPr>
        <p:spPr>
          <a:xfrm>
            <a:off x="2701951" y="6185530"/>
            <a:ext cx="817853" cy="461665"/>
          </a:xfrm>
          <a:prstGeom prst="rect">
            <a:avLst/>
          </a:prstGeom>
        </p:spPr>
        <p:txBody>
          <a:bodyPr wrap="none">
            <a:spAutoFit/>
          </a:bodyPr>
          <a:lstStyle/>
          <a:p>
            <a:r>
              <a:rPr lang="en-GB" sz="2400" b="1" dirty="0" err="1">
                <a:latin typeface="Century Gothic" panose="020B0502020202020204" pitchFamily="34" charset="0"/>
              </a:rPr>
              <a:t>BeO</a:t>
            </a:r>
            <a:endParaRPr lang="en-GB" sz="2400" b="1" dirty="0"/>
          </a:p>
        </p:txBody>
      </p:sp>
      <p:cxnSp>
        <p:nvCxnSpPr>
          <p:cNvPr id="60" name="Straight Arrow Connector 59">
            <a:extLst>
              <a:ext uri="{FF2B5EF4-FFF2-40B4-BE49-F238E27FC236}">
                <a16:creationId xmlns:a16="http://schemas.microsoft.com/office/drawing/2014/main" id="{C5C16F3B-A519-87D5-758E-763170BBCBCB}"/>
              </a:ext>
            </a:extLst>
          </p:cNvPr>
          <p:cNvCxnSpPr>
            <a:cxnSpLocks/>
          </p:cNvCxnSpPr>
          <p:nvPr/>
        </p:nvCxnSpPr>
        <p:spPr>
          <a:xfrm flipV="1">
            <a:off x="5774746" y="2086159"/>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6276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fade">
                                      <p:cBhvr>
                                        <p:cTn id="36" dur="500"/>
                                        <p:tgtEl>
                                          <p:spTgt spid="2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fade">
                                      <p:cBhvr>
                                        <p:cTn id="45" dur="500"/>
                                        <p:tgtEl>
                                          <p:spTgt spid="24"/>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fade">
                                      <p:cBhvr>
                                        <p:cTn id="65" dur="500"/>
                                        <p:tgtEl>
                                          <p:spTgt spid="6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fade">
                                      <p:cBhvr>
                                        <p:cTn id="73" dur="500"/>
                                        <p:tgtEl>
                                          <p:spTgt spid="1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
                                        </p:tgtEl>
                                        <p:attrNameLst>
                                          <p:attrName>style.visibility</p:attrName>
                                        </p:attrNameLst>
                                      </p:cBhvr>
                                      <p:to>
                                        <p:strVal val="visible"/>
                                      </p:to>
                                    </p:set>
                                    <p:animEffect transition="in" filter="fade">
                                      <p:cBhvr>
                                        <p:cTn id="79" dur="500"/>
                                        <p:tgtEl>
                                          <p:spTgt spid="1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500"/>
                                        <p:tgtEl>
                                          <p:spTgt spid="1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7"/>
                                        </p:tgtEl>
                                        <p:attrNameLst>
                                          <p:attrName>style.visibility</p:attrName>
                                        </p:attrNameLst>
                                      </p:cBhvr>
                                      <p:to>
                                        <p:strVal val="visible"/>
                                      </p:to>
                                    </p:set>
                                    <p:animEffect transition="in" filter="fade">
                                      <p:cBhvr>
                                        <p:cTn id="88" dur="500"/>
                                        <p:tgtEl>
                                          <p:spTgt spid="17"/>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Effect transition="in" filter="fade">
                                      <p:cBhvr>
                                        <p:cTn id="99" dur="500"/>
                                        <p:tgtEl>
                                          <p:spTgt spid="4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6"/>
                                        </p:tgtEl>
                                        <p:attrNameLst>
                                          <p:attrName>style.visibility</p:attrName>
                                        </p:attrNameLst>
                                      </p:cBhvr>
                                      <p:to>
                                        <p:strVal val="visible"/>
                                      </p:to>
                                    </p:set>
                                    <p:animEffect transition="in" filter="fade">
                                      <p:cBhvr>
                                        <p:cTn id="102" dur="500"/>
                                        <p:tgtEl>
                                          <p:spTgt spid="4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7"/>
                                        </p:tgtEl>
                                        <p:attrNameLst>
                                          <p:attrName>style.visibility</p:attrName>
                                        </p:attrNameLst>
                                      </p:cBhvr>
                                      <p:to>
                                        <p:strVal val="visible"/>
                                      </p:to>
                                    </p:set>
                                    <p:animEffect transition="in" filter="fade">
                                      <p:cBhvr>
                                        <p:cTn id="105" dur="500"/>
                                        <p:tgtEl>
                                          <p:spTgt spid="4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49"/>
                                        </p:tgtEl>
                                        <p:attrNameLst>
                                          <p:attrName>style.visibility</p:attrName>
                                        </p:attrNameLst>
                                      </p:cBhvr>
                                      <p:to>
                                        <p:strVal val="visible"/>
                                      </p:to>
                                    </p:set>
                                    <p:animEffect transition="in" filter="fade">
                                      <p:cBhvr>
                                        <p:cTn id="111" dur="500"/>
                                        <p:tgtEl>
                                          <p:spTgt spid="49"/>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0"/>
                                        </p:tgtEl>
                                        <p:attrNameLst>
                                          <p:attrName>style.visibility</p:attrName>
                                        </p:attrNameLst>
                                      </p:cBhvr>
                                      <p:to>
                                        <p:strVal val="visible"/>
                                      </p:to>
                                    </p:set>
                                    <p:animEffect transition="in" filter="fade">
                                      <p:cBhvr>
                                        <p:cTn id="114" dur="500"/>
                                        <p:tgtEl>
                                          <p:spTgt spid="50"/>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1"/>
                                        </p:tgtEl>
                                        <p:attrNameLst>
                                          <p:attrName>style.visibility</p:attrName>
                                        </p:attrNameLst>
                                      </p:cBhvr>
                                      <p:to>
                                        <p:strVal val="visible"/>
                                      </p:to>
                                    </p:set>
                                    <p:animEffect transition="in" filter="fade">
                                      <p:cBhvr>
                                        <p:cTn id="117" dur="500"/>
                                        <p:tgtEl>
                                          <p:spTgt spid="51"/>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52"/>
                                        </p:tgtEl>
                                        <p:attrNameLst>
                                          <p:attrName>style.visibility</p:attrName>
                                        </p:attrNameLst>
                                      </p:cBhvr>
                                      <p:to>
                                        <p:strVal val="visible"/>
                                      </p:to>
                                    </p:set>
                                    <p:animEffect transition="in" filter="fade">
                                      <p:cBhvr>
                                        <p:cTn id="120" dur="500"/>
                                        <p:tgtEl>
                                          <p:spTgt spid="52"/>
                                        </p:tgtEl>
                                      </p:cBhvr>
                                    </p:animEffect>
                                  </p:childTnLst>
                                </p:cTn>
                              </p:par>
                              <p:par>
                                <p:cTn id="121" presetID="10" presetClass="entr" presetSubtype="0" fill="hold" grpId="0" nodeType="withEffect">
                                  <p:stCondLst>
                                    <p:cond delay="0"/>
                                  </p:stCondLst>
                                  <p:childTnLst>
                                    <p:set>
                                      <p:cBhvr>
                                        <p:cTn id="122" dur="1" fill="hold">
                                          <p:stCondLst>
                                            <p:cond delay="0"/>
                                          </p:stCondLst>
                                        </p:cTn>
                                        <p:tgtEl>
                                          <p:spTgt spid="53"/>
                                        </p:tgtEl>
                                        <p:attrNameLst>
                                          <p:attrName>style.visibility</p:attrName>
                                        </p:attrNameLst>
                                      </p:cBhvr>
                                      <p:to>
                                        <p:strVal val="visible"/>
                                      </p:to>
                                    </p:set>
                                    <p:animEffect transition="in" filter="fade">
                                      <p:cBhvr>
                                        <p:cTn id="123" dur="500"/>
                                        <p:tgtEl>
                                          <p:spTgt spid="53"/>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4"/>
                                        </p:tgtEl>
                                        <p:attrNameLst>
                                          <p:attrName>style.visibility</p:attrName>
                                        </p:attrNameLst>
                                      </p:cBhvr>
                                      <p:to>
                                        <p:strVal val="visible"/>
                                      </p:to>
                                    </p:set>
                                    <p:animEffect transition="in" filter="fade">
                                      <p:cBhvr>
                                        <p:cTn id="126" dur="500"/>
                                        <p:tgtEl>
                                          <p:spTgt spid="54"/>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55"/>
                                        </p:tgtEl>
                                        <p:attrNameLst>
                                          <p:attrName>style.visibility</p:attrName>
                                        </p:attrNameLst>
                                      </p:cBhvr>
                                      <p:to>
                                        <p:strVal val="visible"/>
                                      </p:to>
                                    </p:set>
                                    <p:animEffect transition="in" filter="fade">
                                      <p:cBhvr>
                                        <p:cTn id="129" dur="500"/>
                                        <p:tgtEl>
                                          <p:spTgt spid="55"/>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56"/>
                                        </p:tgtEl>
                                        <p:attrNameLst>
                                          <p:attrName>style.visibility</p:attrName>
                                        </p:attrNameLst>
                                      </p:cBhvr>
                                      <p:to>
                                        <p:strVal val="visible"/>
                                      </p:to>
                                    </p:set>
                                    <p:animEffect transition="in" filter="fade">
                                      <p:cBhvr>
                                        <p:cTn id="132" dur="500"/>
                                        <p:tgtEl>
                                          <p:spTgt spid="56"/>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57"/>
                                        </p:tgtEl>
                                        <p:attrNameLst>
                                          <p:attrName>style.visibility</p:attrName>
                                        </p:attrNameLst>
                                      </p:cBhvr>
                                      <p:to>
                                        <p:strVal val="visible"/>
                                      </p:to>
                                    </p:set>
                                    <p:animEffect transition="in" filter="fade">
                                      <p:cBhvr>
                                        <p:cTn id="135" dur="500"/>
                                        <p:tgtEl>
                                          <p:spTgt spid="5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58"/>
                                        </p:tgtEl>
                                        <p:attrNameLst>
                                          <p:attrName>style.visibility</p:attrName>
                                        </p:attrNameLst>
                                      </p:cBhvr>
                                      <p:to>
                                        <p:strVal val="visible"/>
                                      </p:to>
                                    </p:set>
                                    <p:animEffect transition="in" filter="fade">
                                      <p:cBhvr>
                                        <p:cTn id="138" dur="500"/>
                                        <p:tgtEl>
                                          <p:spTgt spid="58"/>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59"/>
                                        </p:tgtEl>
                                        <p:attrNameLst>
                                          <p:attrName>style.visibility</p:attrName>
                                        </p:attrNameLst>
                                      </p:cBhvr>
                                      <p:to>
                                        <p:strVal val="visible"/>
                                      </p:to>
                                    </p:set>
                                    <p:animEffect transition="in" filter="fade">
                                      <p:cBhvr>
                                        <p:cTn id="143"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p:bldP spid="8" grpId="0"/>
      <p:bldP spid="9" grpId="0"/>
      <p:bldP spid="10" grpId="0"/>
      <p:bldP spid="11" grpId="0" animBg="1"/>
      <p:bldP spid="12" grpId="0"/>
      <p:bldP spid="13" grpId="0"/>
      <p:bldP spid="14" grpId="0" animBg="1"/>
      <p:bldP spid="15" grpId="0" animBg="1"/>
      <p:bldP spid="16" grpId="0"/>
      <p:bldP spid="17"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p:bldP spid="33" grpId="0"/>
      <p:bldP spid="43" grpId="0" animBg="1"/>
      <p:bldP spid="44" grpId="0" animBg="1"/>
      <p:bldP spid="45" grpId="0"/>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p:bldP spid="57" grpId="0"/>
      <p:bldP spid="58" grpId="0"/>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Think - Pair - Share</a:t>
            </a:r>
          </a:p>
        </p:txBody>
      </p:sp>
      <p:pic>
        <p:nvPicPr>
          <p:cNvPr id="3" name="Picture 2" descr="Icon&#10;&#10;Description automatically generated">
            <a:extLst>
              <a:ext uri="{FF2B5EF4-FFF2-40B4-BE49-F238E27FC236}">
                <a16:creationId xmlns:a16="http://schemas.microsoft.com/office/drawing/2014/main" id="{0FC308B4-D161-314D-BB65-E25B53482892}"/>
              </a:ext>
            </a:extLst>
          </p:cNvPr>
          <p:cNvPicPr>
            <a:picLocks noChangeAspect="1"/>
          </p:cNvPicPr>
          <p:nvPr/>
        </p:nvPicPr>
        <p:blipFill rotWithShape="1">
          <a:blip r:embed="rId3">
            <a:clrChange>
              <a:clrFrom>
                <a:srgbClr val="FFFFFF"/>
              </a:clrFrom>
              <a:clrTo>
                <a:srgbClr val="FFFFFF">
                  <a:alpha val="0"/>
                </a:srgbClr>
              </a:clrTo>
            </a:clrChange>
          </a:blip>
          <a:srcRect l="24791"/>
          <a:stretch/>
        </p:blipFill>
        <p:spPr>
          <a:xfrm rot="5400000">
            <a:off x="2631351" y="1307065"/>
            <a:ext cx="7244338" cy="6838122"/>
          </a:xfrm>
          <a:prstGeom prst="rect">
            <a:avLst/>
          </a:prstGeom>
        </p:spPr>
      </p:pic>
      <p:sp>
        <p:nvSpPr>
          <p:cNvPr id="4" name="TextBox 3">
            <a:extLst>
              <a:ext uri="{FF2B5EF4-FFF2-40B4-BE49-F238E27FC236}">
                <a16:creationId xmlns:a16="http://schemas.microsoft.com/office/drawing/2014/main" id="{2130717D-0356-CB4E-BA23-1946438494C3}"/>
              </a:ext>
            </a:extLst>
          </p:cNvPr>
          <p:cNvSpPr txBox="1"/>
          <p:nvPr/>
        </p:nvSpPr>
        <p:spPr>
          <a:xfrm>
            <a:off x="3787741" y="1911928"/>
            <a:ext cx="4931558" cy="2862322"/>
          </a:xfrm>
          <a:prstGeom prst="rect">
            <a:avLst/>
          </a:prstGeom>
          <a:noFill/>
          <a:ln>
            <a:noFill/>
          </a:ln>
        </p:spPr>
        <p:txBody>
          <a:bodyPr wrap="square" rtlCol="0">
            <a:spAutoFit/>
          </a:bodyPr>
          <a:lstStyle/>
          <a:p>
            <a:r>
              <a:rPr lang="en-US" sz="3600" b="1" dirty="0">
                <a:latin typeface="Century Gothic" panose="020B0502020202020204" pitchFamily="34" charset="0"/>
              </a:rPr>
              <a:t>Which has a higher melting and boiling point:</a:t>
            </a:r>
          </a:p>
          <a:p>
            <a:r>
              <a:rPr lang="en-US" sz="3600" b="1" dirty="0">
                <a:latin typeface="Century Gothic" panose="020B0502020202020204" pitchFamily="34" charset="0"/>
              </a:rPr>
              <a:t>Sodium fluoride or magnesium oxide?</a:t>
            </a:r>
          </a:p>
        </p:txBody>
      </p:sp>
    </p:spTree>
    <p:extLst>
      <p:ext uri="{BB962C8B-B14F-4D97-AF65-F5344CB8AC3E}">
        <p14:creationId xmlns:p14="http://schemas.microsoft.com/office/powerpoint/2010/main" val="42001447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82617"/>
            <a:ext cx="11060329" cy="4524315"/>
          </a:xfrm>
          <a:prstGeom prst="rect">
            <a:avLst/>
          </a:prstGeom>
          <a:noFill/>
        </p:spPr>
        <p:txBody>
          <a:bodyPr wrap="square">
            <a:spAutoFit/>
          </a:bodyPr>
          <a:lstStyle/>
          <a:p>
            <a:pPr marL="457200" indent="-457200" fontAlgn="base">
              <a:buFont typeface="+mj-lt"/>
              <a:buAutoNum type="arabicPeriod"/>
            </a:pPr>
            <a:r>
              <a:rPr lang="en-GB" sz="2400" dirty="0">
                <a:latin typeface="Century Gothic" panose="020B0502020202020204" pitchFamily="34" charset="0"/>
              </a:rPr>
              <a:t>What is the difference between a sodium atom and a sodium ion?</a:t>
            </a:r>
          </a:p>
          <a:p>
            <a:pPr marL="457200" indent="-457200" fontAlgn="base">
              <a:buFont typeface="+mj-lt"/>
              <a:buAutoNum type="arabicPeriod"/>
            </a:pPr>
            <a:r>
              <a:rPr lang="en-GB" sz="2400" dirty="0">
                <a:latin typeface="Century Gothic" panose="020B0502020202020204" pitchFamily="34" charset="0"/>
              </a:rPr>
              <a:t>Do metal atoms lose or gain electrons?</a:t>
            </a:r>
          </a:p>
          <a:p>
            <a:pPr marL="457200" indent="-457200" fontAlgn="base">
              <a:buFont typeface="+mj-lt"/>
              <a:buAutoNum type="arabicPeriod"/>
            </a:pPr>
            <a:r>
              <a:rPr lang="en-GB" sz="2400" dirty="0">
                <a:latin typeface="Century Gothic" panose="020B0502020202020204" pitchFamily="34" charset="0"/>
              </a:rPr>
              <a:t>How many valence electrons does an atom of chlorine have?</a:t>
            </a:r>
          </a:p>
          <a:p>
            <a:pPr marL="457200" indent="-457200" fontAlgn="base">
              <a:buFont typeface="+mj-lt"/>
              <a:buAutoNum type="arabicPeriod"/>
            </a:pPr>
            <a:r>
              <a:rPr lang="en-GB" sz="2400" dirty="0">
                <a:latin typeface="Century Gothic" panose="020B0502020202020204" pitchFamily="34" charset="0"/>
              </a:rPr>
              <a:t>What charge ions will atoms in group 7 of the Periodic table form?</a:t>
            </a:r>
          </a:p>
          <a:p>
            <a:pPr marL="457200" indent="-457200" fontAlgn="base">
              <a:buFont typeface="+mj-lt"/>
              <a:buAutoNum type="arabicPeriod"/>
            </a:pPr>
            <a:r>
              <a:rPr lang="en-GB" sz="2400" dirty="0">
                <a:latin typeface="Century Gothic" panose="020B0502020202020204" pitchFamily="34" charset="0"/>
              </a:rPr>
              <a:t>For metals, what is the relationship between the group number and the charge on the ion?</a:t>
            </a:r>
          </a:p>
          <a:p>
            <a:pPr marL="457200" indent="-457200" fontAlgn="base">
              <a:buFont typeface="+mj-lt"/>
              <a:buAutoNum type="arabicPeriod"/>
            </a:pPr>
            <a:r>
              <a:rPr lang="en-GB" sz="2400" dirty="0">
                <a:latin typeface="Century Gothic" panose="020B0502020202020204" pitchFamily="34" charset="0"/>
              </a:rPr>
              <a:t>For non-metals, what is the relationship between the group number and the charge on the ion?</a:t>
            </a:r>
          </a:p>
          <a:p>
            <a:pPr marL="457200" indent="-457200" fontAlgn="base">
              <a:buFont typeface="+mj-lt"/>
              <a:buAutoNum type="arabicPeriod"/>
            </a:pPr>
            <a:r>
              <a:rPr lang="en-GB" sz="2400" dirty="0">
                <a:latin typeface="Century Gothic" panose="020B0502020202020204" pitchFamily="34" charset="0"/>
              </a:rPr>
              <a:t>How many atoms of sodium would react with an atom of fluorine?</a:t>
            </a:r>
          </a:p>
          <a:p>
            <a:pPr marL="457200" indent="-457200" fontAlgn="base">
              <a:buFont typeface="+mj-lt"/>
              <a:buAutoNum type="arabicPeriod"/>
            </a:pPr>
            <a:r>
              <a:rPr lang="en-GB" sz="2400" dirty="0">
                <a:latin typeface="Century Gothic" panose="020B0502020202020204" pitchFamily="34" charset="0"/>
              </a:rPr>
              <a:t>How many atoms of sodium would react with an atom of oxygen?</a:t>
            </a:r>
          </a:p>
          <a:p>
            <a:pPr marL="457200" indent="-457200" fontAlgn="base">
              <a:buFont typeface="+mj-lt"/>
              <a:buAutoNum type="arabicPeriod"/>
            </a:pPr>
            <a:r>
              <a:rPr lang="en-GB" sz="2400" dirty="0">
                <a:latin typeface="Century Gothic" panose="020B0502020202020204" pitchFamily="34" charset="0"/>
              </a:rPr>
              <a:t>Why are electrons drawn with different symbols for each atom? </a:t>
            </a:r>
          </a:p>
          <a:p>
            <a:pPr marL="457200" indent="-457200" fontAlgn="base">
              <a:buFont typeface="+mj-lt"/>
              <a:buAutoNum type="arabicPeriod"/>
            </a:pPr>
            <a:r>
              <a:rPr lang="en-GB" sz="2400" dirty="0">
                <a:latin typeface="Century Gothic" panose="020B0502020202020204" pitchFamily="34" charset="0"/>
              </a:rPr>
              <a:t>Explain the answer to question 7.</a:t>
            </a:r>
          </a:p>
        </p:txBody>
      </p:sp>
    </p:spTree>
    <p:extLst>
      <p:ext uri="{BB962C8B-B14F-4D97-AF65-F5344CB8AC3E}">
        <p14:creationId xmlns:p14="http://schemas.microsoft.com/office/powerpoint/2010/main" val="306085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16311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Ions, Ionic Bonding and Deducing Ionic Formulae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9853DA28-B01D-54B0-256E-C5B8A57DEF2A}"/>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
        <p:nvSpPr>
          <p:cNvPr id="3" name="Google Shape;100;p1">
            <a:extLst>
              <a:ext uri="{FF2B5EF4-FFF2-40B4-BE49-F238E27FC236}">
                <a16:creationId xmlns:a16="http://schemas.microsoft.com/office/drawing/2014/main" id="{FBB721A0-05EB-924D-B51E-AA299C353ED7}"/>
              </a:ext>
            </a:extLst>
          </p:cNvPr>
          <p:cNvSpPr txBox="1"/>
          <p:nvPr/>
        </p:nvSpPr>
        <p:spPr>
          <a:xfrm>
            <a:off x="355600" y="297765"/>
            <a:ext cx="10784840" cy="492438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three types of bonding. </a:t>
            </a:r>
            <a:endParaRPr lang="en-GB" sz="2400" b="0" i="0" u="none" strike="noStrike" cap="none" dirty="0">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type of elements does ionic bonding occur between?</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Write the number 132000 in standard form . </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is a covalent bond?</a:t>
            </a: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Write down the electronic configuration of a neon atom.</a:t>
            </a:r>
            <a:endParaRPr lang="en-GB" sz="2400"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4" name="Google Shape;101;p1">
            <a:extLst>
              <a:ext uri="{FF2B5EF4-FFF2-40B4-BE49-F238E27FC236}">
                <a16:creationId xmlns:a16="http://schemas.microsoft.com/office/drawing/2014/main" id="{3277DE21-0EB8-0279-1F7D-8A6E4A5665A6}"/>
              </a:ext>
            </a:extLst>
          </p:cNvPr>
          <p:cNvSpPr txBox="1"/>
          <p:nvPr/>
        </p:nvSpPr>
        <p:spPr>
          <a:xfrm>
            <a:off x="819462" y="1962139"/>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Metallic, ionic and covalent bonding</a:t>
            </a:r>
            <a:endParaRPr sz="1400" b="1" i="0" u="none" strike="noStrike" cap="none" dirty="0">
              <a:solidFill>
                <a:schemeClr val="accent1"/>
              </a:solidFill>
              <a:latin typeface="Arial"/>
              <a:ea typeface="Arial"/>
              <a:cs typeface="Arial"/>
              <a:sym typeface="Arial"/>
            </a:endParaRPr>
          </a:p>
        </p:txBody>
      </p:sp>
      <p:sp>
        <p:nvSpPr>
          <p:cNvPr id="5" name="Google Shape;102;p1">
            <a:extLst>
              <a:ext uri="{FF2B5EF4-FFF2-40B4-BE49-F238E27FC236}">
                <a16:creationId xmlns:a16="http://schemas.microsoft.com/office/drawing/2014/main" id="{39547D30-3240-C837-391A-CE781110AAEC}"/>
              </a:ext>
            </a:extLst>
          </p:cNvPr>
          <p:cNvSpPr txBox="1"/>
          <p:nvPr/>
        </p:nvSpPr>
        <p:spPr>
          <a:xfrm>
            <a:off x="819462" y="2709661"/>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Metals and non-metals</a:t>
            </a:r>
            <a:endParaRPr sz="1400" b="1" i="0" u="none" strike="noStrike" cap="none"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38169BB2-3987-FC61-10D5-E751AD71A074}"/>
              </a:ext>
            </a:extLst>
          </p:cNvPr>
          <p:cNvSpPr txBox="1"/>
          <p:nvPr/>
        </p:nvSpPr>
        <p:spPr>
          <a:xfrm>
            <a:off x="819462" y="3429000"/>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1.32 x 10</a:t>
            </a:r>
            <a:r>
              <a:rPr lang="en-GB" sz="2400" b="1" baseline="30000" dirty="0">
                <a:solidFill>
                  <a:schemeClr val="accent1"/>
                </a:solidFill>
                <a:latin typeface="Century Gothic"/>
                <a:ea typeface="Century Gothic"/>
                <a:cs typeface="Century Gothic"/>
                <a:sym typeface="Century Gothic"/>
              </a:rPr>
              <a:t>5</a:t>
            </a:r>
            <a:r>
              <a:rPr lang="en-GB" sz="2400" b="1" i="0" u="none" strike="noStrike" cap="none" dirty="0">
                <a:solidFill>
                  <a:schemeClr val="accent1"/>
                </a:solidFill>
                <a:latin typeface="Century Gothic"/>
                <a:ea typeface="Century Gothic"/>
                <a:cs typeface="Century Gothic"/>
                <a:sym typeface="Century Gothic"/>
              </a:rPr>
              <a:t> </a:t>
            </a:r>
            <a:endParaRPr sz="1400" b="1" i="0" u="none" strike="noStrike" cap="none" dirty="0">
              <a:solidFill>
                <a:schemeClr val="accent1"/>
              </a:solidFill>
              <a:latin typeface="Arial"/>
              <a:ea typeface="Arial"/>
              <a:cs typeface="Arial"/>
              <a:sym typeface="Arial"/>
            </a:endParaRPr>
          </a:p>
        </p:txBody>
      </p:sp>
      <p:sp>
        <p:nvSpPr>
          <p:cNvPr id="7" name="Google Shape;103;p1">
            <a:extLst>
              <a:ext uri="{FF2B5EF4-FFF2-40B4-BE49-F238E27FC236}">
                <a16:creationId xmlns:a16="http://schemas.microsoft.com/office/drawing/2014/main" id="{5B3FD035-4A6A-3798-6382-C9B91C2D1125}"/>
              </a:ext>
            </a:extLst>
          </p:cNvPr>
          <p:cNvSpPr txBox="1"/>
          <p:nvPr/>
        </p:nvSpPr>
        <p:spPr>
          <a:xfrm>
            <a:off x="819461" y="4148339"/>
            <a:ext cx="949293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 shared pair of electrons between two non-metal atoms</a:t>
            </a:r>
            <a:endParaRPr sz="1400" b="1" i="0" u="none" strike="noStrike" cap="none" dirty="0">
              <a:solidFill>
                <a:schemeClr val="accent1"/>
              </a:solidFill>
              <a:latin typeface="Arial"/>
              <a:ea typeface="Arial"/>
              <a:cs typeface="Arial"/>
              <a:sym typeface="Arial"/>
            </a:endParaRPr>
          </a:p>
        </p:txBody>
      </p:sp>
      <p:sp>
        <p:nvSpPr>
          <p:cNvPr id="14" name="Google Shape;103;p1">
            <a:extLst>
              <a:ext uri="{FF2B5EF4-FFF2-40B4-BE49-F238E27FC236}">
                <a16:creationId xmlns:a16="http://schemas.microsoft.com/office/drawing/2014/main" id="{DDBEF7BA-CD1E-864D-0430-1A126B4B9C35}"/>
              </a:ext>
            </a:extLst>
          </p:cNvPr>
          <p:cNvSpPr txBox="1"/>
          <p:nvPr/>
        </p:nvSpPr>
        <p:spPr>
          <a:xfrm>
            <a:off x="819462" y="4920099"/>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2, 8</a:t>
            </a:r>
            <a:endParaRPr sz="1400" b="1" i="0" u="none" strike="noStrike" cap="none" dirty="0">
              <a:solidFill>
                <a:schemeClr val="accent1"/>
              </a:solidFill>
              <a:latin typeface="Arial"/>
              <a:ea typeface="Arial"/>
              <a:cs typeface="Arial"/>
              <a:sym typeface="Arial"/>
            </a:endParaRP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194329" y="719999"/>
            <a:ext cx="11311342" cy="6555641"/>
          </a:xfrm>
          <a:prstGeom prst="rect">
            <a:avLst/>
          </a:prstGeom>
          <a:noFill/>
        </p:spPr>
        <p:txBody>
          <a:bodyPr wrap="square">
            <a:spAutoFit/>
          </a:bodyPr>
          <a:lstStyle/>
          <a:p>
            <a:pPr marL="457200" indent="-457200">
              <a:buAutoNum type="arabicPeriod"/>
            </a:pPr>
            <a:r>
              <a:rPr lang="en-GB" sz="2800" b="1" dirty="0">
                <a:solidFill>
                  <a:schemeClr val="accent2">
                    <a:lumMod val="60000"/>
                    <a:lumOff val="40000"/>
                  </a:schemeClr>
                </a:solidFill>
                <a:latin typeface="Century Gothic" panose="020B0502020202020204" pitchFamily="34" charset="0"/>
              </a:rPr>
              <a:t>A sodium atom is neutral (no charge) with the electronic configuration 2, 8, 1. A sodium ion is positively charged with the configuration 2, 8.</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Metal atoms lose electrons.</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An atom of chlorine has 7 valence electrons.</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Atoms in group 7 will form ions with a charge of -1.</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For metals, the group number equals the charge on the ion.</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For non-metals, the group number is equal the ion × -1.</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One atom of sodium would react with one atom of fluorine</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Two atoms of sodium would react with one atom of oxygen.</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Electrons are drawn with different symbols for each atom so the transfer of electrons from one atom to another is clear.</a:t>
            </a:r>
          </a:p>
          <a:p>
            <a:pPr marL="457200" indent="-457200">
              <a:buFontTx/>
              <a:buAutoNum type="arabicPeriod"/>
            </a:pPr>
            <a:r>
              <a:rPr lang="en-GB" sz="2800" b="1" dirty="0">
                <a:solidFill>
                  <a:schemeClr val="accent2">
                    <a:lumMod val="60000"/>
                    <a:lumOff val="40000"/>
                  </a:schemeClr>
                </a:solidFill>
                <a:latin typeface="Century Gothic" panose="020B0502020202020204" pitchFamily="34" charset="0"/>
              </a:rPr>
              <a:t>..because sodium transfers one electron to fluorine in order for both atoms to reach a stable electronic configuration.</a:t>
            </a:r>
          </a:p>
          <a:p>
            <a:pPr marL="457200" indent="-457200">
              <a:buAutoNum type="arabicPeriod"/>
            </a:pPr>
            <a:endParaRPr lang="en-GB" sz="2800" b="1" dirty="0">
              <a:solidFill>
                <a:schemeClr val="accent2">
                  <a:lumMod val="60000"/>
                  <a:lumOff val="40000"/>
                </a:schemeClr>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76820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Ionic Bonding Triangle Activity</a:t>
            </a:r>
          </a:p>
        </p:txBody>
      </p:sp>
      <p:pic>
        <p:nvPicPr>
          <p:cNvPr id="5" name="Picture 4" descr="Table&#10;&#10;Description automatically generated with medium confidence">
            <a:extLst>
              <a:ext uri="{FF2B5EF4-FFF2-40B4-BE49-F238E27FC236}">
                <a16:creationId xmlns:a16="http://schemas.microsoft.com/office/drawing/2014/main" id="{FDFEF2BE-BC3E-DC17-CFEC-97C3B75176B0}"/>
              </a:ext>
            </a:extLst>
          </p:cNvPr>
          <p:cNvPicPr>
            <a:picLocks noChangeAspect="1"/>
          </p:cNvPicPr>
          <p:nvPr/>
        </p:nvPicPr>
        <p:blipFill>
          <a:blip r:embed="rId3"/>
          <a:stretch>
            <a:fillRect/>
          </a:stretch>
        </p:blipFill>
        <p:spPr>
          <a:xfrm>
            <a:off x="6636333" y="240632"/>
            <a:ext cx="4523667" cy="6376736"/>
          </a:xfrm>
          <a:prstGeom prst="rect">
            <a:avLst/>
          </a:prstGeom>
          <a:ln>
            <a:solidFill>
              <a:schemeClr val="tx1"/>
            </a:solidFill>
          </a:ln>
        </p:spPr>
      </p:pic>
    </p:spTree>
    <p:extLst>
      <p:ext uri="{BB962C8B-B14F-4D97-AF65-F5344CB8AC3E}">
        <p14:creationId xmlns:p14="http://schemas.microsoft.com/office/powerpoint/2010/main" val="2829829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273300" y="304799"/>
            <a:ext cx="10620000" cy="720000"/>
          </a:xfrm>
        </p:spPr>
        <p:txBody>
          <a:bodyPr/>
          <a:lstStyle/>
          <a:p>
            <a:r>
              <a:rPr lang="en-US" dirty="0">
                <a:latin typeface="Century Gothic" panose="020B0502020202020204" pitchFamily="34" charset="0"/>
              </a:rPr>
              <a:t>Ionic Bonding Exam Question Activity</a:t>
            </a:r>
            <a:br>
              <a:rPr lang="en-US" dirty="0">
                <a:latin typeface="Century Gothic" panose="020B0502020202020204" pitchFamily="34" charset="0"/>
              </a:rPr>
            </a:br>
            <a:r>
              <a:rPr lang="en-US" i="1" dirty="0">
                <a:latin typeface="Century Gothic" panose="020B0502020202020204" pitchFamily="34" charset="0"/>
              </a:rPr>
              <a:t>High Demand</a:t>
            </a:r>
          </a:p>
        </p:txBody>
      </p:sp>
      <p:pic>
        <p:nvPicPr>
          <p:cNvPr id="6" name="Picture 5" descr="Graphical user interface, application&#10;&#10;Description automatically generated">
            <a:extLst>
              <a:ext uri="{FF2B5EF4-FFF2-40B4-BE49-F238E27FC236}">
                <a16:creationId xmlns:a16="http://schemas.microsoft.com/office/drawing/2014/main" id="{38C217CC-91C6-7194-FF9E-613BC05A2A6D}"/>
              </a:ext>
            </a:extLst>
          </p:cNvPr>
          <p:cNvPicPr>
            <a:picLocks noChangeAspect="1"/>
          </p:cNvPicPr>
          <p:nvPr/>
        </p:nvPicPr>
        <p:blipFill>
          <a:blip r:embed="rId3"/>
          <a:stretch>
            <a:fillRect/>
          </a:stretch>
        </p:blipFill>
        <p:spPr>
          <a:xfrm>
            <a:off x="3944088" y="1599502"/>
            <a:ext cx="3618047" cy="5121197"/>
          </a:xfrm>
          <a:prstGeom prst="rect">
            <a:avLst/>
          </a:prstGeom>
          <a:ln>
            <a:solidFill>
              <a:schemeClr val="tx1"/>
            </a:solidFill>
          </a:ln>
        </p:spPr>
      </p:pic>
      <p:pic>
        <p:nvPicPr>
          <p:cNvPr id="4" name="Picture 3" descr="A picture containing graphical user interface&#10;&#10;Description automatically generated">
            <a:extLst>
              <a:ext uri="{FF2B5EF4-FFF2-40B4-BE49-F238E27FC236}">
                <a16:creationId xmlns:a16="http://schemas.microsoft.com/office/drawing/2014/main" id="{6ED71299-F2C9-3BD4-DE45-F15A8C37DCD7}"/>
              </a:ext>
            </a:extLst>
          </p:cNvPr>
          <p:cNvPicPr>
            <a:picLocks noChangeAspect="1"/>
          </p:cNvPicPr>
          <p:nvPr/>
        </p:nvPicPr>
        <p:blipFill>
          <a:blip r:embed="rId4"/>
          <a:stretch>
            <a:fillRect/>
          </a:stretch>
        </p:blipFill>
        <p:spPr>
          <a:xfrm>
            <a:off x="95500" y="1599504"/>
            <a:ext cx="3612899" cy="5121196"/>
          </a:xfrm>
          <a:prstGeom prst="rect">
            <a:avLst/>
          </a:prstGeom>
          <a:ln>
            <a:solidFill>
              <a:schemeClr val="tx1"/>
            </a:solidFill>
          </a:ln>
        </p:spPr>
      </p:pic>
      <p:pic>
        <p:nvPicPr>
          <p:cNvPr id="15" name="Picture 14" descr="Graphical user interface, text, application&#10;&#10;Description automatically generated">
            <a:extLst>
              <a:ext uri="{FF2B5EF4-FFF2-40B4-BE49-F238E27FC236}">
                <a16:creationId xmlns:a16="http://schemas.microsoft.com/office/drawing/2014/main" id="{ACAA4C7D-ADC7-2E2D-2A3B-0175C9D937FD}"/>
              </a:ext>
            </a:extLst>
          </p:cNvPr>
          <p:cNvPicPr>
            <a:picLocks noChangeAspect="1"/>
          </p:cNvPicPr>
          <p:nvPr/>
        </p:nvPicPr>
        <p:blipFill>
          <a:blip r:embed="rId5"/>
          <a:stretch>
            <a:fillRect/>
          </a:stretch>
        </p:blipFill>
        <p:spPr>
          <a:xfrm>
            <a:off x="7797824" y="1599502"/>
            <a:ext cx="3642913" cy="5121197"/>
          </a:xfrm>
          <a:prstGeom prst="rect">
            <a:avLst/>
          </a:prstGeom>
          <a:ln>
            <a:solidFill>
              <a:schemeClr val="tx1"/>
            </a:solidFill>
          </a:ln>
        </p:spPr>
      </p:pic>
    </p:spTree>
    <p:extLst>
      <p:ext uri="{BB962C8B-B14F-4D97-AF65-F5344CB8AC3E}">
        <p14:creationId xmlns:p14="http://schemas.microsoft.com/office/powerpoint/2010/main" val="2071850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a:xfrm>
            <a:off x="273300" y="304799"/>
            <a:ext cx="10620000" cy="720000"/>
          </a:xfrm>
        </p:spPr>
        <p:txBody>
          <a:bodyPr/>
          <a:lstStyle/>
          <a:p>
            <a:r>
              <a:rPr lang="en-US" dirty="0">
                <a:latin typeface="Century Gothic" panose="020B0502020202020204" pitchFamily="34" charset="0"/>
              </a:rPr>
              <a:t>Ionic Bonding Exam Question Activity</a:t>
            </a:r>
            <a:br>
              <a:rPr lang="en-US" dirty="0">
                <a:latin typeface="Century Gothic" panose="020B0502020202020204" pitchFamily="34" charset="0"/>
              </a:rPr>
            </a:br>
            <a:r>
              <a:rPr lang="en-US" i="1" dirty="0">
                <a:latin typeface="Century Gothic" panose="020B0502020202020204" pitchFamily="34" charset="0"/>
              </a:rPr>
              <a:t>Low Demand</a:t>
            </a:r>
          </a:p>
        </p:txBody>
      </p:sp>
      <p:pic>
        <p:nvPicPr>
          <p:cNvPr id="12" name="Picture 11" descr="Graphical user interface, application&#10;&#10;Description automatically generated">
            <a:extLst>
              <a:ext uri="{FF2B5EF4-FFF2-40B4-BE49-F238E27FC236}">
                <a16:creationId xmlns:a16="http://schemas.microsoft.com/office/drawing/2014/main" id="{5ACD3E40-E3F0-1DE1-6E77-8BE429FD663B}"/>
              </a:ext>
            </a:extLst>
          </p:cNvPr>
          <p:cNvPicPr>
            <a:picLocks noChangeAspect="1"/>
          </p:cNvPicPr>
          <p:nvPr/>
        </p:nvPicPr>
        <p:blipFill>
          <a:blip r:embed="rId3"/>
          <a:stretch>
            <a:fillRect/>
          </a:stretch>
        </p:blipFill>
        <p:spPr>
          <a:xfrm>
            <a:off x="3971235" y="1599502"/>
            <a:ext cx="3618046" cy="5121196"/>
          </a:xfrm>
          <a:prstGeom prst="rect">
            <a:avLst/>
          </a:prstGeom>
          <a:ln>
            <a:solidFill>
              <a:schemeClr val="tx1"/>
            </a:solidFill>
          </a:ln>
        </p:spPr>
      </p:pic>
      <p:pic>
        <p:nvPicPr>
          <p:cNvPr id="14" name="Picture 13" descr="A picture containing graphical user interface&#10;&#10;Description automatically generated">
            <a:extLst>
              <a:ext uri="{FF2B5EF4-FFF2-40B4-BE49-F238E27FC236}">
                <a16:creationId xmlns:a16="http://schemas.microsoft.com/office/drawing/2014/main" id="{1BD97F3F-7761-9D68-8CC0-07018929AC04}"/>
              </a:ext>
            </a:extLst>
          </p:cNvPr>
          <p:cNvPicPr>
            <a:picLocks noChangeAspect="1"/>
          </p:cNvPicPr>
          <p:nvPr/>
        </p:nvPicPr>
        <p:blipFill>
          <a:blip r:embed="rId4"/>
          <a:stretch>
            <a:fillRect/>
          </a:stretch>
        </p:blipFill>
        <p:spPr>
          <a:xfrm>
            <a:off x="173935" y="1599502"/>
            <a:ext cx="3618046" cy="5128492"/>
          </a:xfrm>
          <a:prstGeom prst="rect">
            <a:avLst/>
          </a:prstGeom>
          <a:ln>
            <a:solidFill>
              <a:schemeClr val="tx1"/>
            </a:solidFill>
          </a:ln>
        </p:spPr>
      </p:pic>
      <p:pic>
        <p:nvPicPr>
          <p:cNvPr id="16" name="Picture 15" descr="Graphical user interface, application&#10;&#10;Description automatically generated">
            <a:extLst>
              <a:ext uri="{FF2B5EF4-FFF2-40B4-BE49-F238E27FC236}">
                <a16:creationId xmlns:a16="http://schemas.microsoft.com/office/drawing/2014/main" id="{F23A8FAC-A3F7-83DF-CF2A-A12FD0913EDF}"/>
              </a:ext>
            </a:extLst>
          </p:cNvPr>
          <p:cNvPicPr>
            <a:picLocks noChangeAspect="1"/>
          </p:cNvPicPr>
          <p:nvPr/>
        </p:nvPicPr>
        <p:blipFill>
          <a:blip r:embed="rId5"/>
          <a:stretch>
            <a:fillRect/>
          </a:stretch>
        </p:blipFill>
        <p:spPr>
          <a:xfrm>
            <a:off x="7768535" y="1599502"/>
            <a:ext cx="3620628" cy="5128492"/>
          </a:xfrm>
          <a:prstGeom prst="rect">
            <a:avLst/>
          </a:prstGeom>
          <a:ln>
            <a:solidFill>
              <a:schemeClr val="tx1"/>
            </a:solidFill>
          </a:ln>
        </p:spPr>
      </p:pic>
    </p:spTree>
    <p:extLst>
      <p:ext uri="{BB962C8B-B14F-4D97-AF65-F5344CB8AC3E}">
        <p14:creationId xmlns:p14="http://schemas.microsoft.com/office/powerpoint/2010/main" val="3445691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8" name="Picture 7" descr="A paper with text and images&#10;&#10;Description automatically generated">
            <a:extLst>
              <a:ext uri="{FF2B5EF4-FFF2-40B4-BE49-F238E27FC236}">
                <a16:creationId xmlns:a16="http://schemas.microsoft.com/office/drawing/2014/main" id="{230C49AA-FEE1-7A0C-7212-79962DD8B4DE}"/>
              </a:ext>
            </a:extLst>
          </p:cNvPr>
          <p:cNvPicPr>
            <a:picLocks noChangeAspect="1"/>
          </p:cNvPicPr>
          <p:nvPr/>
        </p:nvPicPr>
        <p:blipFill>
          <a:blip r:embed="rId3"/>
          <a:stretch>
            <a:fillRect/>
          </a:stretch>
        </p:blipFill>
        <p:spPr>
          <a:xfrm>
            <a:off x="6207262" y="907726"/>
            <a:ext cx="3871016" cy="5467122"/>
          </a:xfrm>
          <a:prstGeom prst="rect">
            <a:avLst/>
          </a:prstGeom>
          <a:ln>
            <a:solidFill>
              <a:schemeClr val="tx1"/>
            </a:solidFill>
          </a:ln>
        </p:spPr>
      </p:pic>
      <p:pic>
        <p:nvPicPr>
          <p:cNvPr id="6" name="Picture 5" descr="A paper with text on it&#10;&#10;Description automatically generated">
            <a:extLst>
              <a:ext uri="{FF2B5EF4-FFF2-40B4-BE49-F238E27FC236}">
                <a16:creationId xmlns:a16="http://schemas.microsoft.com/office/drawing/2014/main" id="{94E0F4B2-3A86-DA1F-8A95-3EC5D597F7D7}"/>
              </a:ext>
            </a:extLst>
          </p:cNvPr>
          <p:cNvPicPr>
            <a:picLocks noChangeAspect="1"/>
          </p:cNvPicPr>
          <p:nvPr/>
        </p:nvPicPr>
        <p:blipFill>
          <a:blip r:embed="rId4"/>
          <a:stretch>
            <a:fillRect/>
          </a:stretch>
        </p:blipFill>
        <p:spPr>
          <a:xfrm>
            <a:off x="4100166" y="915609"/>
            <a:ext cx="3871016" cy="5485468"/>
          </a:xfrm>
          <a:prstGeom prst="rect">
            <a:avLst/>
          </a:prstGeom>
          <a:ln>
            <a:solidFill>
              <a:schemeClr val="tx1"/>
            </a:solidFill>
          </a:ln>
        </p:spPr>
      </p:pic>
      <p:pic>
        <p:nvPicPr>
          <p:cNvPr id="4" name="Picture 3" descr="A paper with text and images&#10;&#10;Description automatically generated">
            <a:extLst>
              <a:ext uri="{FF2B5EF4-FFF2-40B4-BE49-F238E27FC236}">
                <a16:creationId xmlns:a16="http://schemas.microsoft.com/office/drawing/2014/main" id="{BACD4E6F-617C-8C5E-5337-E9AD0E0057E0}"/>
              </a:ext>
            </a:extLst>
          </p:cNvPr>
          <p:cNvPicPr>
            <a:picLocks noChangeAspect="1"/>
          </p:cNvPicPr>
          <p:nvPr/>
        </p:nvPicPr>
        <p:blipFill>
          <a:blip r:embed="rId5"/>
          <a:stretch>
            <a:fillRect/>
          </a:stretch>
        </p:blipFill>
        <p:spPr>
          <a:xfrm>
            <a:off x="899766" y="923490"/>
            <a:ext cx="3871016" cy="5503814"/>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3A71130-D22F-3A11-6A46-91393918F9D5}"/>
              </a:ext>
            </a:extLst>
          </p:cNvPr>
          <p:cNvPicPr>
            <a:picLocks noChangeAspect="1"/>
          </p:cNvPicPr>
          <p:nvPr/>
        </p:nvPicPr>
        <p:blipFill>
          <a:blip r:embed="rId3"/>
          <a:stretch>
            <a:fillRect/>
          </a:stretch>
        </p:blipFill>
        <p:spPr>
          <a:xfrm>
            <a:off x="540000" y="846821"/>
            <a:ext cx="9907506" cy="576380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11" name="TextBox 10">
            <a:extLst>
              <a:ext uri="{FF2B5EF4-FFF2-40B4-BE49-F238E27FC236}">
                <a16:creationId xmlns:a16="http://schemas.microsoft.com/office/drawing/2014/main" id="{FF465F93-0F12-4168-96E3-313A7C90BB6C}"/>
              </a:ext>
            </a:extLst>
          </p:cNvPr>
          <p:cNvSpPr txBox="1"/>
          <p:nvPr/>
        </p:nvSpPr>
        <p:spPr>
          <a:xfrm>
            <a:off x="5632292" y="4781580"/>
            <a:ext cx="3117189" cy="461665"/>
          </a:xfrm>
          <a:prstGeom prst="rect">
            <a:avLst/>
          </a:prstGeom>
          <a:noFill/>
        </p:spPr>
        <p:txBody>
          <a:bodyPr wrap="square" rtlCol="0">
            <a:spAutoFit/>
          </a:bodyPr>
          <a:lstStyle/>
          <a:p>
            <a:pPr algn="ctr"/>
            <a:r>
              <a:rPr lang="en-GB" sz="2400" b="1" dirty="0">
                <a:solidFill>
                  <a:schemeClr val="accent1"/>
                </a:solidFill>
                <a:latin typeface="Century Gothic" panose="020B0502020202020204" pitchFamily="34" charset="0"/>
              </a:rPr>
              <a:t>positively</a:t>
            </a:r>
          </a:p>
        </p:txBody>
      </p:sp>
      <p:sp>
        <p:nvSpPr>
          <p:cNvPr id="9" name="TextBox 8">
            <a:extLst>
              <a:ext uri="{FF2B5EF4-FFF2-40B4-BE49-F238E27FC236}">
                <a16:creationId xmlns:a16="http://schemas.microsoft.com/office/drawing/2014/main" id="{86F1135A-D53C-59CA-EFA4-CDBAB5AB43E5}"/>
              </a:ext>
            </a:extLst>
          </p:cNvPr>
          <p:cNvSpPr txBox="1"/>
          <p:nvPr/>
        </p:nvSpPr>
        <p:spPr>
          <a:xfrm>
            <a:off x="6178673" y="5607879"/>
            <a:ext cx="3117189" cy="461665"/>
          </a:xfrm>
          <a:prstGeom prst="rect">
            <a:avLst/>
          </a:prstGeom>
          <a:noFill/>
        </p:spPr>
        <p:txBody>
          <a:bodyPr wrap="square" rtlCol="0">
            <a:spAutoFit/>
          </a:bodyPr>
          <a:lstStyle/>
          <a:p>
            <a:pPr algn="ctr"/>
            <a:r>
              <a:rPr lang="en-GB" sz="2400" b="1" dirty="0">
                <a:solidFill>
                  <a:schemeClr val="accent1"/>
                </a:solidFill>
                <a:latin typeface="Century Gothic" panose="020B0502020202020204" pitchFamily="34" charset="0"/>
              </a:rPr>
              <a:t>negatively</a:t>
            </a:r>
          </a:p>
        </p:txBody>
      </p:sp>
      <p:cxnSp>
        <p:nvCxnSpPr>
          <p:cNvPr id="14" name="Straight Connector 13">
            <a:extLst>
              <a:ext uri="{FF2B5EF4-FFF2-40B4-BE49-F238E27FC236}">
                <a16:creationId xmlns:a16="http://schemas.microsoft.com/office/drawing/2014/main" id="{982A44F8-DF05-797D-188D-7EA830470280}"/>
              </a:ext>
            </a:extLst>
          </p:cNvPr>
          <p:cNvCxnSpPr/>
          <p:nvPr/>
        </p:nvCxnSpPr>
        <p:spPr>
          <a:xfrm>
            <a:off x="2840477" y="2193150"/>
            <a:ext cx="192607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D98283A-67D1-D71F-A3C5-BA2BBDFBCB61}"/>
              </a:ext>
            </a:extLst>
          </p:cNvPr>
          <p:cNvCxnSpPr>
            <a:cxnSpLocks/>
          </p:cNvCxnSpPr>
          <p:nvPr/>
        </p:nvCxnSpPr>
        <p:spPr>
          <a:xfrm>
            <a:off x="2840477" y="2793022"/>
            <a:ext cx="1926076" cy="109804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B14F7F-3D82-AB74-9A82-65DB7277D30A}"/>
              </a:ext>
            </a:extLst>
          </p:cNvPr>
          <p:cNvCxnSpPr/>
          <p:nvPr/>
        </p:nvCxnSpPr>
        <p:spPr>
          <a:xfrm>
            <a:off x="2840477" y="3362090"/>
            <a:ext cx="1926076"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2093CB-9646-EDF1-4262-F59A7D104B87}"/>
              </a:ext>
            </a:extLst>
          </p:cNvPr>
          <p:cNvCxnSpPr>
            <a:cxnSpLocks/>
          </p:cNvCxnSpPr>
          <p:nvPr/>
        </p:nvCxnSpPr>
        <p:spPr>
          <a:xfrm flipV="1">
            <a:off x="2840477" y="2793022"/>
            <a:ext cx="1926076" cy="1089498"/>
          </a:xfrm>
          <a:prstGeom prst="line">
            <a:avLst/>
          </a:prstGeom>
          <a:ln w="127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1060C63-8472-9B78-1423-B3EF98B107AF}"/>
              </a:ext>
            </a:extLst>
          </p:cNvPr>
          <p:cNvPicPr>
            <a:picLocks noChangeAspect="1"/>
          </p:cNvPicPr>
          <p:nvPr/>
        </p:nvPicPr>
        <p:blipFill rotWithShape="1">
          <a:blip r:embed="rId3"/>
          <a:srcRect b="11191"/>
          <a:stretch/>
        </p:blipFill>
        <p:spPr>
          <a:xfrm>
            <a:off x="539999" y="785680"/>
            <a:ext cx="9771663" cy="571309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6" name="TextBox 5">
            <a:extLst>
              <a:ext uri="{FF2B5EF4-FFF2-40B4-BE49-F238E27FC236}">
                <a16:creationId xmlns:a16="http://schemas.microsoft.com/office/drawing/2014/main" id="{E8419F9A-C796-7570-93A9-B75F98182189}"/>
              </a:ext>
            </a:extLst>
          </p:cNvPr>
          <p:cNvSpPr txBox="1"/>
          <p:nvPr/>
        </p:nvSpPr>
        <p:spPr>
          <a:xfrm>
            <a:off x="893851" y="1103502"/>
            <a:ext cx="10098404" cy="1200329"/>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Ionic bonding occurs in compounds, for example lithium chloride, formed from metals combined with non-metals. Electrons are lost or gained to form a stable electronic configuration.</a:t>
            </a:r>
          </a:p>
        </p:txBody>
      </p:sp>
      <p:sp>
        <p:nvSpPr>
          <p:cNvPr id="9" name="TextBox 8">
            <a:extLst>
              <a:ext uri="{FF2B5EF4-FFF2-40B4-BE49-F238E27FC236}">
                <a16:creationId xmlns:a16="http://schemas.microsoft.com/office/drawing/2014/main" id="{09F3F406-8846-1B0C-6FFC-D353F028495B}"/>
              </a:ext>
            </a:extLst>
          </p:cNvPr>
          <p:cNvSpPr txBox="1"/>
          <p:nvPr/>
        </p:nvSpPr>
        <p:spPr>
          <a:xfrm>
            <a:off x="2625374" y="3429000"/>
            <a:ext cx="1362966" cy="461665"/>
          </a:xfrm>
          <a:prstGeom prst="rect">
            <a:avLst/>
          </a:prstGeom>
          <a:solidFill>
            <a:schemeClr val="bg1"/>
          </a:solidFill>
        </p:spPr>
        <p:txBody>
          <a:bodyPr wrap="square" rtlCol="0">
            <a:spAutoFit/>
          </a:bodyPr>
          <a:lstStyle/>
          <a:p>
            <a:r>
              <a:rPr lang="en-GB" sz="2400" b="1" dirty="0" err="1">
                <a:solidFill>
                  <a:schemeClr val="accent1"/>
                </a:solidFill>
                <a:latin typeface="Century Gothic" panose="020B0502020202020204" pitchFamily="34" charset="0"/>
              </a:rPr>
              <a:t>A</a:t>
            </a:r>
            <a:r>
              <a:rPr lang="en-GB" sz="2400" b="1" baseline="-25000" dirty="0" err="1">
                <a:solidFill>
                  <a:schemeClr val="accent1"/>
                </a:solidFill>
                <a:latin typeface="Century Gothic" panose="020B0502020202020204" pitchFamily="34" charset="0"/>
              </a:rPr>
              <a:t>r</a:t>
            </a:r>
            <a:r>
              <a:rPr lang="en-GB" sz="2400" b="1" dirty="0">
                <a:solidFill>
                  <a:schemeClr val="accent1"/>
                </a:solidFill>
                <a:latin typeface="Century Gothic" panose="020B0502020202020204" pitchFamily="34" charset="0"/>
              </a:rPr>
              <a:t> = 3</a:t>
            </a:r>
          </a:p>
        </p:txBody>
      </p:sp>
      <p:sp>
        <p:nvSpPr>
          <p:cNvPr id="13" name="Oval 12">
            <a:extLst>
              <a:ext uri="{FF2B5EF4-FFF2-40B4-BE49-F238E27FC236}">
                <a16:creationId xmlns:a16="http://schemas.microsoft.com/office/drawing/2014/main" id="{A0D92CB1-AC9F-07B8-68E5-C6C2541D2DC6}"/>
              </a:ext>
            </a:extLst>
          </p:cNvPr>
          <p:cNvSpPr/>
          <p:nvPr/>
        </p:nvSpPr>
        <p:spPr>
          <a:xfrm>
            <a:off x="2565086" y="4434590"/>
            <a:ext cx="1516428" cy="1423870"/>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a:extLst>
              <a:ext uri="{FF2B5EF4-FFF2-40B4-BE49-F238E27FC236}">
                <a16:creationId xmlns:a16="http://schemas.microsoft.com/office/drawing/2014/main" id="{633428B6-F1CF-2896-434B-B56AAF65D45E}"/>
              </a:ext>
            </a:extLst>
          </p:cNvPr>
          <p:cNvSpPr txBox="1"/>
          <p:nvPr/>
        </p:nvSpPr>
        <p:spPr>
          <a:xfrm>
            <a:off x="3119863" y="4474723"/>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6" name="TextBox 15">
            <a:extLst>
              <a:ext uri="{FF2B5EF4-FFF2-40B4-BE49-F238E27FC236}">
                <a16:creationId xmlns:a16="http://schemas.microsoft.com/office/drawing/2014/main" id="{0C0BF2A6-0F7E-1E29-FEFB-5FEBC938198B}"/>
              </a:ext>
            </a:extLst>
          </p:cNvPr>
          <p:cNvSpPr txBox="1"/>
          <p:nvPr/>
        </p:nvSpPr>
        <p:spPr>
          <a:xfrm>
            <a:off x="3150667" y="5385831"/>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7" name="TextBox 16">
            <a:extLst>
              <a:ext uri="{FF2B5EF4-FFF2-40B4-BE49-F238E27FC236}">
                <a16:creationId xmlns:a16="http://schemas.microsoft.com/office/drawing/2014/main" id="{CCB44214-C918-0080-CD8B-416DA44F61C6}"/>
              </a:ext>
            </a:extLst>
          </p:cNvPr>
          <p:cNvSpPr txBox="1"/>
          <p:nvPr/>
        </p:nvSpPr>
        <p:spPr>
          <a:xfrm>
            <a:off x="3910235" y="4924625"/>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8" name="TextBox 17">
            <a:extLst>
              <a:ext uri="{FF2B5EF4-FFF2-40B4-BE49-F238E27FC236}">
                <a16:creationId xmlns:a16="http://schemas.microsoft.com/office/drawing/2014/main" id="{53CA6E4E-0C5E-8935-FFD4-7C34EB253FDA}"/>
              </a:ext>
            </a:extLst>
          </p:cNvPr>
          <p:cNvSpPr txBox="1"/>
          <p:nvPr/>
        </p:nvSpPr>
        <p:spPr>
          <a:xfrm>
            <a:off x="6840696" y="3384811"/>
            <a:ext cx="1362966" cy="461665"/>
          </a:xfrm>
          <a:prstGeom prst="rect">
            <a:avLst/>
          </a:prstGeom>
          <a:solidFill>
            <a:schemeClr val="bg1"/>
          </a:solidFill>
        </p:spPr>
        <p:txBody>
          <a:bodyPr wrap="square" rtlCol="0">
            <a:spAutoFit/>
          </a:bodyPr>
          <a:lstStyle/>
          <a:p>
            <a:r>
              <a:rPr lang="en-GB" sz="2400" b="1" dirty="0" err="1">
                <a:solidFill>
                  <a:schemeClr val="accent1"/>
                </a:solidFill>
                <a:latin typeface="Century Gothic" panose="020B0502020202020204" pitchFamily="34" charset="0"/>
              </a:rPr>
              <a:t>A</a:t>
            </a:r>
            <a:r>
              <a:rPr lang="en-GB" sz="2400" b="1" baseline="-25000" dirty="0" err="1">
                <a:solidFill>
                  <a:schemeClr val="accent1"/>
                </a:solidFill>
                <a:latin typeface="Century Gothic" panose="020B0502020202020204" pitchFamily="34" charset="0"/>
              </a:rPr>
              <a:t>r</a:t>
            </a:r>
            <a:r>
              <a:rPr lang="en-GB" sz="2400" b="1" dirty="0">
                <a:solidFill>
                  <a:schemeClr val="accent1"/>
                </a:solidFill>
                <a:latin typeface="Century Gothic" panose="020B0502020202020204" pitchFamily="34" charset="0"/>
              </a:rPr>
              <a:t> = 17</a:t>
            </a:r>
          </a:p>
        </p:txBody>
      </p:sp>
      <p:sp>
        <p:nvSpPr>
          <p:cNvPr id="20" name="TextBox 19">
            <a:extLst>
              <a:ext uri="{FF2B5EF4-FFF2-40B4-BE49-F238E27FC236}">
                <a16:creationId xmlns:a16="http://schemas.microsoft.com/office/drawing/2014/main" id="{49A59B65-24FA-8FFF-9E6D-97A3D3428A67}"/>
              </a:ext>
            </a:extLst>
          </p:cNvPr>
          <p:cNvSpPr txBox="1"/>
          <p:nvPr/>
        </p:nvSpPr>
        <p:spPr>
          <a:xfrm>
            <a:off x="7257365" y="4388993"/>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1" name="TextBox 20">
            <a:extLst>
              <a:ext uri="{FF2B5EF4-FFF2-40B4-BE49-F238E27FC236}">
                <a16:creationId xmlns:a16="http://schemas.microsoft.com/office/drawing/2014/main" id="{78628A9A-E2A8-A950-12CC-8CD14AC833ED}"/>
              </a:ext>
            </a:extLst>
          </p:cNvPr>
          <p:cNvSpPr txBox="1"/>
          <p:nvPr/>
        </p:nvSpPr>
        <p:spPr>
          <a:xfrm>
            <a:off x="7276820" y="5292833"/>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2" name="Oval 21">
            <a:extLst>
              <a:ext uri="{FF2B5EF4-FFF2-40B4-BE49-F238E27FC236}">
                <a16:creationId xmlns:a16="http://schemas.microsoft.com/office/drawing/2014/main" id="{975D1AA5-76BE-106F-AEAB-4500134AC4C2}"/>
              </a:ext>
            </a:extLst>
          </p:cNvPr>
          <p:cNvSpPr/>
          <p:nvPr/>
        </p:nvSpPr>
        <p:spPr>
          <a:xfrm>
            <a:off x="6709983" y="4388992"/>
            <a:ext cx="1507661" cy="1415638"/>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1" name="Group 30">
            <a:extLst>
              <a:ext uri="{FF2B5EF4-FFF2-40B4-BE49-F238E27FC236}">
                <a16:creationId xmlns:a16="http://schemas.microsoft.com/office/drawing/2014/main" id="{47C40E9A-1AE0-8896-7603-DC59E995B76F}"/>
              </a:ext>
            </a:extLst>
          </p:cNvPr>
          <p:cNvGrpSpPr/>
          <p:nvPr/>
        </p:nvGrpSpPr>
        <p:grpSpPr>
          <a:xfrm>
            <a:off x="6545248" y="4128016"/>
            <a:ext cx="1900889" cy="1858153"/>
            <a:chOff x="6545248" y="4128016"/>
            <a:chExt cx="1900889" cy="1858153"/>
          </a:xfrm>
        </p:grpSpPr>
        <p:sp>
          <p:nvSpPr>
            <p:cNvPr id="23" name="TextBox 22">
              <a:extLst>
                <a:ext uri="{FF2B5EF4-FFF2-40B4-BE49-F238E27FC236}">
                  <a16:creationId xmlns:a16="http://schemas.microsoft.com/office/drawing/2014/main" id="{ADC9ABF8-AD7C-0DE3-31CE-B110FF2889D2}"/>
                </a:ext>
              </a:extLst>
            </p:cNvPr>
            <p:cNvSpPr txBox="1"/>
            <p:nvPr/>
          </p:nvSpPr>
          <p:spPr>
            <a:xfrm>
              <a:off x="7257365" y="4128016"/>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4" name="TextBox 23">
              <a:extLst>
                <a:ext uri="{FF2B5EF4-FFF2-40B4-BE49-F238E27FC236}">
                  <a16:creationId xmlns:a16="http://schemas.microsoft.com/office/drawing/2014/main" id="{B7299ABC-8D76-03B7-E25B-24CAB4FBE897}"/>
                </a:ext>
              </a:extLst>
            </p:cNvPr>
            <p:cNvSpPr txBox="1"/>
            <p:nvPr/>
          </p:nvSpPr>
          <p:spPr>
            <a:xfrm>
              <a:off x="7867769" y="4350083"/>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5" name="TextBox 24">
              <a:extLst>
                <a:ext uri="{FF2B5EF4-FFF2-40B4-BE49-F238E27FC236}">
                  <a16:creationId xmlns:a16="http://schemas.microsoft.com/office/drawing/2014/main" id="{295BD5B5-35CB-649E-71F0-630B1F806A21}"/>
                </a:ext>
              </a:extLst>
            </p:cNvPr>
            <p:cNvSpPr txBox="1"/>
            <p:nvPr/>
          </p:nvSpPr>
          <p:spPr>
            <a:xfrm>
              <a:off x="7877168" y="5262261"/>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6" name="TextBox 25">
              <a:extLst>
                <a:ext uri="{FF2B5EF4-FFF2-40B4-BE49-F238E27FC236}">
                  <a16:creationId xmlns:a16="http://schemas.microsoft.com/office/drawing/2014/main" id="{B9872C71-AA44-519E-DCE5-1EDF1C1C1452}"/>
                </a:ext>
              </a:extLst>
            </p:cNvPr>
            <p:cNvSpPr txBox="1"/>
            <p:nvPr/>
          </p:nvSpPr>
          <p:spPr>
            <a:xfrm>
              <a:off x="6675421" y="4417141"/>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7" name="TextBox 26">
              <a:extLst>
                <a:ext uri="{FF2B5EF4-FFF2-40B4-BE49-F238E27FC236}">
                  <a16:creationId xmlns:a16="http://schemas.microsoft.com/office/drawing/2014/main" id="{76ECF962-CAD6-1633-246F-4F52964490AF}"/>
                </a:ext>
              </a:extLst>
            </p:cNvPr>
            <p:cNvSpPr txBox="1"/>
            <p:nvPr/>
          </p:nvSpPr>
          <p:spPr>
            <a:xfrm>
              <a:off x="8033239" y="4855328"/>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8" name="TextBox 27">
              <a:extLst>
                <a:ext uri="{FF2B5EF4-FFF2-40B4-BE49-F238E27FC236}">
                  <a16:creationId xmlns:a16="http://schemas.microsoft.com/office/drawing/2014/main" id="{BFA867AB-63CD-016C-F8F7-F1B96FB34FA3}"/>
                </a:ext>
              </a:extLst>
            </p:cNvPr>
            <p:cNvSpPr txBox="1"/>
            <p:nvPr/>
          </p:nvSpPr>
          <p:spPr>
            <a:xfrm>
              <a:off x="7287358" y="5524504"/>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9" name="TextBox 28">
              <a:extLst>
                <a:ext uri="{FF2B5EF4-FFF2-40B4-BE49-F238E27FC236}">
                  <a16:creationId xmlns:a16="http://schemas.microsoft.com/office/drawing/2014/main" id="{D93C1D08-5CAC-4A94-9F03-F36CC9DA0C19}"/>
                </a:ext>
              </a:extLst>
            </p:cNvPr>
            <p:cNvSpPr txBox="1"/>
            <p:nvPr/>
          </p:nvSpPr>
          <p:spPr>
            <a:xfrm>
              <a:off x="6545248" y="4847682"/>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30" name="TextBox 29">
              <a:extLst>
                <a:ext uri="{FF2B5EF4-FFF2-40B4-BE49-F238E27FC236}">
                  <a16:creationId xmlns:a16="http://schemas.microsoft.com/office/drawing/2014/main" id="{26D369C0-3251-F639-772D-BF6F80FE89EB}"/>
                </a:ext>
              </a:extLst>
            </p:cNvPr>
            <p:cNvSpPr txBox="1"/>
            <p:nvPr/>
          </p:nvSpPr>
          <p:spPr>
            <a:xfrm>
              <a:off x="6692972" y="5277282"/>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grpSp>
        <p:nvGrpSpPr>
          <p:cNvPr id="41" name="Group 40">
            <a:extLst>
              <a:ext uri="{FF2B5EF4-FFF2-40B4-BE49-F238E27FC236}">
                <a16:creationId xmlns:a16="http://schemas.microsoft.com/office/drawing/2014/main" id="{DB308217-0FC4-78CB-D3D5-5EEA2EA740B5}"/>
              </a:ext>
            </a:extLst>
          </p:cNvPr>
          <p:cNvGrpSpPr/>
          <p:nvPr/>
        </p:nvGrpSpPr>
        <p:grpSpPr>
          <a:xfrm>
            <a:off x="6484514" y="3905578"/>
            <a:ext cx="2352549" cy="2463585"/>
            <a:chOff x="6740457" y="4143051"/>
            <a:chExt cx="1890110" cy="1997178"/>
          </a:xfrm>
        </p:grpSpPr>
        <p:sp>
          <p:nvSpPr>
            <p:cNvPr id="42" name="TextBox 41">
              <a:extLst>
                <a:ext uri="{FF2B5EF4-FFF2-40B4-BE49-F238E27FC236}">
                  <a16:creationId xmlns:a16="http://schemas.microsoft.com/office/drawing/2014/main" id="{DDCEB137-5708-0290-6A1F-BCA67E85EAB0}"/>
                </a:ext>
              </a:extLst>
            </p:cNvPr>
            <p:cNvSpPr txBox="1"/>
            <p:nvPr/>
          </p:nvSpPr>
          <p:spPr>
            <a:xfrm>
              <a:off x="7372730" y="4143051"/>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43" name="TextBox 42">
              <a:extLst>
                <a:ext uri="{FF2B5EF4-FFF2-40B4-BE49-F238E27FC236}">
                  <a16:creationId xmlns:a16="http://schemas.microsoft.com/office/drawing/2014/main" id="{65AAAA87-EDE9-A29C-6361-DD1AF3D21B5D}"/>
                </a:ext>
              </a:extLst>
            </p:cNvPr>
            <p:cNvSpPr txBox="1"/>
            <p:nvPr/>
          </p:nvSpPr>
          <p:spPr>
            <a:xfrm>
              <a:off x="8021824" y="4389930"/>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44" name="TextBox 43">
              <a:extLst>
                <a:ext uri="{FF2B5EF4-FFF2-40B4-BE49-F238E27FC236}">
                  <a16:creationId xmlns:a16="http://schemas.microsoft.com/office/drawing/2014/main" id="{4ED4F530-9F7B-32A6-5260-1F6D9C3B3B31}"/>
                </a:ext>
              </a:extLst>
            </p:cNvPr>
            <p:cNvSpPr txBox="1"/>
            <p:nvPr/>
          </p:nvSpPr>
          <p:spPr>
            <a:xfrm>
              <a:off x="8046704" y="5398493"/>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45" name="TextBox 44">
              <a:extLst>
                <a:ext uri="{FF2B5EF4-FFF2-40B4-BE49-F238E27FC236}">
                  <a16:creationId xmlns:a16="http://schemas.microsoft.com/office/drawing/2014/main" id="{841B0656-23C0-0427-EED7-7A8F1E33F5D5}"/>
                </a:ext>
              </a:extLst>
            </p:cNvPr>
            <p:cNvSpPr txBox="1"/>
            <p:nvPr/>
          </p:nvSpPr>
          <p:spPr>
            <a:xfrm>
              <a:off x="6740457" y="4433339"/>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46" name="TextBox 45">
              <a:extLst>
                <a:ext uri="{FF2B5EF4-FFF2-40B4-BE49-F238E27FC236}">
                  <a16:creationId xmlns:a16="http://schemas.microsoft.com/office/drawing/2014/main" id="{25E1A143-85B7-7B6C-A0AB-88152D47A8A0}"/>
                </a:ext>
              </a:extLst>
            </p:cNvPr>
            <p:cNvSpPr txBox="1"/>
            <p:nvPr/>
          </p:nvSpPr>
          <p:spPr>
            <a:xfrm>
              <a:off x="8217669" y="4881397"/>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47" name="TextBox 46">
              <a:extLst>
                <a:ext uri="{FF2B5EF4-FFF2-40B4-BE49-F238E27FC236}">
                  <a16:creationId xmlns:a16="http://schemas.microsoft.com/office/drawing/2014/main" id="{40E716C4-72DA-0FCE-202B-FB07045CA793}"/>
                </a:ext>
              </a:extLst>
            </p:cNvPr>
            <p:cNvSpPr txBox="1"/>
            <p:nvPr/>
          </p:nvSpPr>
          <p:spPr>
            <a:xfrm>
              <a:off x="7388072" y="5678564"/>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49" name="TextBox 48">
              <a:extLst>
                <a:ext uri="{FF2B5EF4-FFF2-40B4-BE49-F238E27FC236}">
                  <a16:creationId xmlns:a16="http://schemas.microsoft.com/office/drawing/2014/main" id="{7F7D5C00-4427-630E-A2DF-3ABC6302419E}"/>
                </a:ext>
              </a:extLst>
            </p:cNvPr>
            <p:cNvSpPr txBox="1"/>
            <p:nvPr/>
          </p:nvSpPr>
          <p:spPr>
            <a:xfrm>
              <a:off x="6757735" y="5395043"/>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sp>
        <p:nvSpPr>
          <p:cNvPr id="50" name="Oval 49">
            <a:extLst>
              <a:ext uri="{FF2B5EF4-FFF2-40B4-BE49-F238E27FC236}">
                <a16:creationId xmlns:a16="http://schemas.microsoft.com/office/drawing/2014/main" id="{C4A504AB-093D-93D5-8896-16589C3A4255}"/>
              </a:ext>
            </a:extLst>
          </p:cNvPr>
          <p:cNvSpPr/>
          <p:nvPr/>
        </p:nvSpPr>
        <p:spPr>
          <a:xfrm>
            <a:off x="6470956" y="4160958"/>
            <a:ext cx="2024625" cy="1901048"/>
          </a:xfrm>
          <a:prstGeom prst="ellipse">
            <a:avLst/>
          </a:prstGeom>
          <a:noFill/>
          <a:ln>
            <a:solidFill>
              <a:srgbClr val="4472C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9973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0"/>
                                        </p:tgtEl>
                                        <p:attrNameLst>
                                          <p:attrName>style.visibility</p:attrName>
                                        </p:attrNameLst>
                                      </p:cBhvr>
                                      <p:to>
                                        <p:strVal val="visible"/>
                                      </p:to>
                                    </p:set>
                                    <p:animEffect transition="in" filter="fade">
                                      <p:cBhvr>
                                        <p:cTn id="62" dur="500"/>
                                        <p:tgtEl>
                                          <p:spTgt spid="50"/>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41"/>
                                        </p:tgtEl>
                                        <p:attrNameLst>
                                          <p:attrName>style.visibility</p:attrName>
                                        </p:attrNameLst>
                                      </p:cBhvr>
                                      <p:to>
                                        <p:strVal val="visible"/>
                                      </p:to>
                                    </p:set>
                                    <p:animEffect transition="in" filter="fade">
                                      <p:cBhvr>
                                        <p:cTn id="6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3" grpId="0" animBg="1"/>
      <p:bldP spid="15" grpId="0" animBg="1"/>
      <p:bldP spid="16" grpId="0" animBg="1"/>
      <p:bldP spid="17" grpId="0" animBg="1"/>
      <p:bldP spid="18" grpId="0" animBg="1"/>
      <p:bldP spid="20" grpId="0" animBg="1"/>
      <p:bldP spid="21" grpId="0" animBg="1"/>
      <p:bldP spid="22" grpId="0" animBg="1"/>
      <p:bldP spid="5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F105A322-3350-E5CA-E55D-2498C9B9F265}"/>
              </a:ext>
            </a:extLst>
          </p:cNvPr>
          <p:cNvPicPr>
            <a:picLocks noChangeAspect="1"/>
          </p:cNvPicPr>
          <p:nvPr/>
        </p:nvPicPr>
        <p:blipFill>
          <a:blip r:embed="rId3"/>
          <a:stretch>
            <a:fillRect/>
          </a:stretch>
        </p:blipFill>
        <p:spPr>
          <a:xfrm>
            <a:off x="539999" y="857250"/>
            <a:ext cx="10689107" cy="5135336"/>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6" name="TextBox 5">
            <a:extLst>
              <a:ext uri="{FF2B5EF4-FFF2-40B4-BE49-F238E27FC236}">
                <a16:creationId xmlns:a16="http://schemas.microsoft.com/office/drawing/2014/main" id="{E8419F9A-C796-7570-93A9-B75F98182189}"/>
              </a:ext>
            </a:extLst>
          </p:cNvPr>
          <p:cNvSpPr txBox="1"/>
          <p:nvPr/>
        </p:nvSpPr>
        <p:spPr>
          <a:xfrm>
            <a:off x="5024979" y="1707659"/>
            <a:ext cx="543063"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1</a:t>
            </a:r>
          </a:p>
        </p:txBody>
      </p:sp>
      <p:sp>
        <p:nvSpPr>
          <p:cNvPr id="3" name="TextBox 2">
            <a:extLst>
              <a:ext uri="{FF2B5EF4-FFF2-40B4-BE49-F238E27FC236}">
                <a16:creationId xmlns:a16="http://schemas.microsoft.com/office/drawing/2014/main" id="{6775500E-5401-54B7-682D-8BDA9F4C04AF}"/>
              </a:ext>
            </a:extLst>
          </p:cNvPr>
          <p:cNvSpPr txBox="1"/>
          <p:nvPr/>
        </p:nvSpPr>
        <p:spPr>
          <a:xfrm>
            <a:off x="5161050" y="2400797"/>
            <a:ext cx="543063"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7</a:t>
            </a:r>
          </a:p>
        </p:txBody>
      </p:sp>
      <p:sp>
        <p:nvSpPr>
          <p:cNvPr id="4" name="TextBox 3">
            <a:extLst>
              <a:ext uri="{FF2B5EF4-FFF2-40B4-BE49-F238E27FC236}">
                <a16:creationId xmlns:a16="http://schemas.microsoft.com/office/drawing/2014/main" id="{60454987-7DB1-C80D-B04F-16435BDAF115}"/>
              </a:ext>
            </a:extLst>
          </p:cNvPr>
          <p:cNvSpPr txBox="1"/>
          <p:nvPr/>
        </p:nvSpPr>
        <p:spPr>
          <a:xfrm>
            <a:off x="4034379" y="4358328"/>
            <a:ext cx="543063"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1</a:t>
            </a:r>
          </a:p>
        </p:txBody>
      </p:sp>
      <p:sp>
        <p:nvSpPr>
          <p:cNvPr id="5" name="TextBox 4">
            <a:extLst>
              <a:ext uri="{FF2B5EF4-FFF2-40B4-BE49-F238E27FC236}">
                <a16:creationId xmlns:a16="http://schemas.microsoft.com/office/drawing/2014/main" id="{FC379975-496B-C8E9-9933-BBBF7D022A89}"/>
              </a:ext>
            </a:extLst>
          </p:cNvPr>
          <p:cNvSpPr txBox="1"/>
          <p:nvPr/>
        </p:nvSpPr>
        <p:spPr>
          <a:xfrm>
            <a:off x="4170450" y="5051466"/>
            <a:ext cx="543063" cy="461665"/>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7</a:t>
            </a:r>
          </a:p>
        </p:txBody>
      </p:sp>
    </p:spTree>
    <p:extLst>
      <p:ext uri="{BB962C8B-B14F-4D97-AF65-F5344CB8AC3E}">
        <p14:creationId xmlns:p14="http://schemas.microsoft.com/office/powerpoint/2010/main" val="1661533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3ECCB2E-425A-7720-B742-17D7151ADA4C}"/>
              </a:ext>
            </a:extLst>
          </p:cNvPr>
          <p:cNvPicPr>
            <a:picLocks noChangeAspect="1"/>
          </p:cNvPicPr>
          <p:nvPr/>
        </p:nvPicPr>
        <p:blipFill>
          <a:blip r:embed="rId3"/>
          <a:stretch>
            <a:fillRect/>
          </a:stretch>
        </p:blipFill>
        <p:spPr>
          <a:xfrm>
            <a:off x="540000" y="951472"/>
            <a:ext cx="10384125" cy="4400053"/>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6" name="TextBox 5">
            <a:extLst>
              <a:ext uri="{FF2B5EF4-FFF2-40B4-BE49-F238E27FC236}">
                <a16:creationId xmlns:a16="http://schemas.microsoft.com/office/drawing/2014/main" id="{E8419F9A-C796-7570-93A9-B75F98182189}"/>
              </a:ext>
            </a:extLst>
          </p:cNvPr>
          <p:cNvSpPr txBox="1"/>
          <p:nvPr/>
        </p:nvSpPr>
        <p:spPr>
          <a:xfrm>
            <a:off x="702130" y="1707657"/>
            <a:ext cx="10221996" cy="1569660"/>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Group 1 elements, for example sodium, have one valence electron and group 7 elements, for example chlorine, have 7 valence electrons. Therefore the group number tells you the number of valence electrons/outer shell electrons. </a:t>
            </a:r>
          </a:p>
        </p:txBody>
      </p:sp>
      <p:sp>
        <p:nvSpPr>
          <p:cNvPr id="11" name="TextBox 10">
            <a:extLst>
              <a:ext uri="{FF2B5EF4-FFF2-40B4-BE49-F238E27FC236}">
                <a16:creationId xmlns:a16="http://schemas.microsoft.com/office/drawing/2014/main" id="{11712FF9-073B-2D1B-E290-8451B1E30F7A}"/>
              </a:ext>
            </a:extLst>
          </p:cNvPr>
          <p:cNvSpPr txBox="1"/>
          <p:nvPr/>
        </p:nvSpPr>
        <p:spPr>
          <a:xfrm>
            <a:off x="637393" y="3943754"/>
            <a:ext cx="10221996" cy="1569660"/>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Noble gases have a full outer shell of 8 electrons, which means that they could be said to be in Group 8. However, the noble gases are also called Group 0 because they are so stable that there are no electrons available to take part in reactions. </a:t>
            </a:r>
          </a:p>
        </p:txBody>
      </p:sp>
    </p:spTree>
    <p:extLst>
      <p:ext uri="{BB962C8B-B14F-4D97-AF65-F5344CB8AC3E}">
        <p14:creationId xmlns:p14="http://schemas.microsoft.com/office/powerpoint/2010/main" val="134425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DC9138-23B7-8D4D-52BB-919D96517F04}"/>
              </a:ext>
            </a:extLst>
          </p:cNvPr>
          <p:cNvPicPr>
            <a:picLocks noChangeAspect="1"/>
          </p:cNvPicPr>
          <p:nvPr/>
        </p:nvPicPr>
        <p:blipFill>
          <a:blip r:embed="rId3"/>
          <a:stretch>
            <a:fillRect/>
          </a:stretch>
        </p:blipFill>
        <p:spPr>
          <a:xfrm>
            <a:off x="540000" y="868456"/>
            <a:ext cx="10575622" cy="4221777"/>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6" name="TextBox 5">
            <a:extLst>
              <a:ext uri="{FF2B5EF4-FFF2-40B4-BE49-F238E27FC236}">
                <a16:creationId xmlns:a16="http://schemas.microsoft.com/office/drawing/2014/main" id="{E8419F9A-C796-7570-93A9-B75F98182189}"/>
              </a:ext>
            </a:extLst>
          </p:cNvPr>
          <p:cNvSpPr txBox="1"/>
          <p:nvPr/>
        </p:nvSpPr>
        <p:spPr>
          <a:xfrm>
            <a:off x="914400" y="1576500"/>
            <a:ext cx="10201222" cy="1569660"/>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Giant ionic lattices contain strong electrostatic forces of attraction in all directions between oppositely charged ions. Therefore a large amount of energy is required to break these strong bonds to melt sodium chloride.</a:t>
            </a:r>
          </a:p>
        </p:txBody>
      </p:sp>
      <p:sp>
        <p:nvSpPr>
          <p:cNvPr id="13" name="TextBox 12">
            <a:extLst>
              <a:ext uri="{FF2B5EF4-FFF2-40B4-BE49-F238E27FC236}">
                <a16:creationId xmlns:a16="http://schemas.microsoft.com/office/drawing/2014/main" id="{DC284881-19A3-2CA0-BA2B-44EAA8DA59A0}"/>
              </a:ext>
            </a:extLst>
          </p:cNvPr>
          <p:cNvSpPr txBox="1"/>
          <p:nvPr/>
        </p:nvSpPr>
        <p:spPr>
          <a:xfrm>
            <a:off x="995389" y="3429189"/>
            <a:ext cx="10120233"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Sodium atoms do not have charge whereas sodium ions have a positive charge. </a:t>
            </a:r>
          </a:p>
        </p:txBody>
      </p:sp>
      <p:sp>
        <p:nvSpPr>
          <p:cNvPr id="14" name="TextBox 13">
            <a:extLst>
              <a:ext uri="{FF2B5EF4-FFF2-40B4-BE49-F238E27FC236}">
                <a16:creationId xmlns:a16="http://schemas.microsoft.com/office/drawing/2014/main" id="{3D16A312-3A36-B03E-5464-6C78DB1E6F19}"/>
              </a:ext>
            </a:extLst>
          </p:cNvPr>
          <p:cNvSpPr txBox="1"/>
          <p:nvPr/>
        </p:nvSpPr>
        <p:spPr>
          <a:xfrm>
            <a:off x="950035" y="4729850"/>
            <a:ext cx="10120233" cy="830997"/>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Sodium has one valence electron. Chlorine has 7 valence electrons.</a:t>
            </a:r>
          </a:p>
        </p:txBody>
      </p:sp>
    </p:spTree>
    <p:extLst>
      <p:ext uri="{BB962C8B-B14F-4D97-AF65-F5344CB8AC3E}">
        <p14:creationId xmlns:p14="http://schemas.microsoft.com/office/powerpoint/2010/main" val="111274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035309" cy="569382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Ions, Ionic Bonding and Deducing Ionic Formulae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Name three types of bonding.</a:t>
            </a: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type of elements does ionic bonding occur between?</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Write the number 132000 in standard form . </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is a covalent bond?</a:t>
            </a:r>
            <a:endParaRPr lang="en-GB"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Write down the electronic configuration of a neon atom.</a:t>
            </a:r>
            <a:endParaRPr lang="en-GB" sz="2400" dirty="0">
              <a:solidFill>
                <a:schemeClr val="dk1"/>
              </a:solidFill>
              <a:latin typeface="Century Gothic"/>
              <a:ea typeface="Century Gothic"/>
              <a:cs typeface="Century Gothic"/>
              <a:sym typeface="Century Gothic"/>
            </a:endParaRP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What word means ‘a charged atom or group of atoms’?</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What are ions able to do in a metal, which explains why metals can conduct electricity?</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State the type of bonding in a hydrogen molecule (H</a:t>
            </a:r>
            <a:r>
              <a:rPr lang="en-US" sz="2400" baseline="-25000" dirty="0">
                <a:solidFill>
                  <a:schemeClr val="dk1"/>
                </a:solidFill>
                <a:latin typeface="Century Gothic"/>
                <a:ea typeface="Century Gothic"/>
                <a:cs typeface="Century Gothic"/>
                <a:sym typeface="Century Gothic"/>
              </a:rPr>
              <a:t>2</a:t>
            </a:r>
            <a:r>
              <a:rPr lang="en-US" sz="2400" dirty="0">
                <a:solidFill>
                  <a:schemeClr val="dk1"/>
                </a:solidFill>
                <a:latin typeface="Century Gothic"/>
                <a:ea typeface="Century Gothic"/>
                <a:cs typeface="Century Gothic"/>
                <a:sym typeface="Century Gothic"/>
              </a:rPr>
              <a:t>)</a:t>
            </a:r>
          </a:p>
        </p:txBody>
      </p:sp>
      <p:pic>
        <p:nvPicPr>
          <p:cNvPr id="2" name="Picture 1" descr="A picture containing clipart&#10;&#10;Description automatically generated">
            <a:extLst>
              <a:ext uri="{FF2B5EF4-FFF2-40B4-BE49-F238E27FC236}">
                <a16:creationId xmlns:a16="http://schemas.microsoft.com/office/drawing/2014/main" id="{BEA38543-BA62-E7E1-DF77-5FABF41FD9F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2" name="Rectangle 151">
            <a:extLst>
              <a:ext uri="{FF2B5EF4-FFF2-40B4-BE49-F238E27FC236}">
                <a16:creationId xmlns:a16="http://schemas.microsoft.com/office/drawing/2014/main" id="{E437BA88-DC92-F8B9-4F5F-564AA2424D25}"/>
              </a:ext>
            </a:extLst>
          </p:cNvPr>
          <p:cNvSpPr/>
          <p:nvPr/>
        </p:nvSpPr>
        <p:spPr>
          <a:xfrm>
            <a:off x="9678699" y="780647"/>
            <a:ext cx="509601" cy="45356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a:extLst>
              <a:ext uri="{FF2B5EF4-FFF2-40B4-BE49-F238E27FC236}">
                <a16:creationId xmlns:a16="http://schemas.microsoft.com/office/drawing/2014/main" id="{F234DA77-4B66-CD1F-7701-6D808E414BB1}"/>
              </a:ext>
            </a:extLst>
          </p:cNvPr>
          <p:cNvPicPr>
            <a:picLocks noChangeAspect="1"/>
          </p:cNvPicPr>
          <p:nvPr/>
        </p:nvPicPr>
        <p:blipFill>
          <a:blip r:embed="rId3"/>
          <a:stretch>
            <a:fillRect/>
          </a:stretch>
        </p:blipFill>
        <p:spPr>
          <a:xfrm>
            <a:off x="540000" y="788974"/>
            <a:ext cx="9184006" cy="4508745"/>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6" name="TextBox 5">
            <a:extLst>
              <a:ext uri="{FF2B5EF4-FFF2-40B4-BE49-F238E27FC236}">
                <a16:creationId xmlns:a16="http://schemas.microsoft.com/office/drawing/2014/main" id="{E8419F9A-C796-7570-93A9-B75F98182189}"/>
              </a:ext>
            </a:extLst>
          </p:cNvPr>
          <p:cNvSpPr txBox="1"/>
          <p:nvPr/>
        </p:nvSpPr>
        <p:spPr>
          <a:xfrm>
            <a:off x="540000" y="5238133"/>
            <a:ext cx="10969829" cy="1569660"/>
          </a:xfrm>
          <a:prstGeom prst="rect">
            <a:avLst/>
          </a:prstGeom>
          <a:solidFill>
            <a:schemeClr val="bg1"/>
          </a:solidFill>
        </p:spPr>
        <p:txBody>
          <a:bodyPr wrap="square" rtlCol="0">
            <a:spAutoFit/>
          </a:bodyPr>
          <a:lstStyle/>
          <a:p>
            <a:r>
              <a:rPr lang="en-GB" sz="2400" b="1" dirty="0">
                <a:solidFill>
                  <a:schemeClr val="accent1"/>
                </a:solidFill>
                <a:latin typeface="Century Gothic" panose="020B0502020202020204" pitchFamily="34" charset="0"/>
              </a:rPr>
              <a:t>Sodium loses one electron and chlorine gains one electron, to form sodium chloride, NaCl. The opposite charges have electrostatic attraction and form an ionic bond. This is a more stable electron structure because both sodium and chlorine now have full outer electron shells.</a:t>
            </a:r>
          </a:p>
        </p:txBody>
      </p:sp>
      <p:grpSp>
        <p:nvGrpSpPr>
          <p:cNvPr id="22" name="Group 21">
            <a:extLst>
              <a:ext uri="{FF2B5EF4-FFF2-40B4-BE49-F238E27FC236}">
                <a16:creationId xmlns:a16="http://schemas.microsoft.com/office/drawing/2014/main" id="{DACA197C-2958-4516-8F24-2CEB5E79CCEC}"/>
              </a:ext>
            </a:extLst>
          </p:cNvPr>
          <p:cNvGrpSpPr/>
          <p:nvPr/>
        </p:nvGrpSpPr>
        <p:grpSpPr>
          <a:xfrm>
            <a:off x="639364" y="1670701"/>
            <a:ext cx="1689080" cy="1725622"/>
            <a:chOff x="2687641" y="1617484"/>
            <a:chExt cx="1689080" cy="1725622"/>
          </a:xfrm>
        </p:grpSpPr>
        <p:grpSp>
          <p:nvGrpSpPr>
            <p:cNvPr id="23" name="Group 22">
              <a:extLst>
                <a:ext uri="{FF2B5EF4-FFF2-40B4-BE49-F238E27FC236}">
                  <a16:creationId xmlns:a16="http://schemas.microsoft.com/office/drawing/2014/main" id="{198E8ECB-51BC-E87F-AE4F-552190C259B2}"/>
                </a:ext>
              </a:extLst>
            </p:cNvPr>
            <p:cNvGrpSpPr/>
            <p:nvPr/>
          </p:nvGrpSpPr>
          <p:grpSpPr>
            <a:xfrm>
              <a:off x="2687641" y="1617484"/>
              <a:ext cx="1689080" cy="1607220"/>
              <a:chOff x="6666689" y="4189423"/>
              <a:chExt cx="1357058" cy="1302940"/>
            </a:xfrm>
          </p:grpSpPr>
          <p:sp>
            <p:nvSpPr>
              <p:cNvPr id="25" name="TextBox 24">
                <a:extLst>
                  <a:ext uri="{FF2B5EF4-FFF2-40B4-BE49-F238E27FC236}">
                    <a16:creationId xmlns:a16="http://schemas.microsoft.com/office/drawing/2014/main" id="{BBA328CB-9577-CE5B-C991-B2FF5C0DFEE7}"/>
                  </a:ext>
                </a:extLst>
              </p:cNvPr>
              <p:cNvSpPr txBox="1"/>
              <p:nvPr/>
            </p:nvSpPr>
            <p:spPr>
              <a:xfrm>
                <a:off x="7170633" y="4189423"/>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6" name="TextBox 25">
                <a:extLst>
                  <a:ext uri="{FF2B5EF4-FFF2-40B4-BE49-F238E27FC236}">
                    <a16:creationId xmlns:a16="http://schemas.microsoft.com/office/drawing/2014/main" id="{DF271C20-33D6-39E9-82B8-071FC182743E}"/>
                  </a:ext>
                </a:extLst>
              </p:cNvPr>
              <p:cNvSpPr txBox="1"/>
              <p:nvPr/>
            </p:nvSpPr>
            <p:spPr>
              <a:xfrm>
                <a:off x="7524400" y="4375652"/>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7" name="TextBox 26">
                <a:extLst>
                  <a:ext uri="{FF2B5EF4-FFF2-40B4-BE49-F238E27FC236}">
                    <a16:creationId xmlns:a16="http://schemas.microsoft.com/office/drawing/2014/main" id="{B101B090-92C9-926D-502F-F7773F4487BD}"/>
                  </a:ext>
                </a:extLst>
              </p:cNvPr>
              <p:cNvSpPr txBox="1"/>
              <p:nvPr/>
            </p:nvSpPr>
            <p:spPr>
              <a:xfrm>
                <a:off x="7427359" y="5023547"/>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8" name="TextBox 27">
                <a:extLst>
                  <a:ext uri="{FF2B5EF4-FFF2-40B4-BE49-F238E27FC236}">
                    <a16:creationId xmlns:a16="http://schemas.microsoft.com/office/drawing/2014/main" id="{9839D13D-09AE-0F51-908F-46ACB25649FD}"/>
                  </a:ext>
                </a:extLst>
              </p:cNvPr>
              <p:cNvSpPr txBox="1"/>
              <p:nvPr/>
            </p:nvSpPr>
            <p:spPr>
              <a:xfrm>
                <a:off x="6780693" y="4343597"/>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29" name="TextBox 28">
                <a:extLst>
                  <a:ext uri="{FF2B5EF4-FFF2-40B4-BE49-F238E27FC236}">
                    <a16:creationId xmlns:a16="http://schemas.microsoft.com/office/drawing/2014/main" id="{1FD2E1A2-33A7-A890-9C9F-896C929E555F}"/>
                  </a:ext>
                </a:extLst>
              </p:cNvPr>
              <p:cNvSpPr txBox="1"/>
              <p:nvPr/>
            </p:nvSpPr>
            <p:spPr>
              <a:xfrm>
                <a:off x="7610849" y="4639341"/>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30" name="TextBox 29">
                <a:extLst>
                  <a:ext uri="{FF2B5EF4-FFF2-40B4-BE49-F238E27FC236}">
                    <a16:creationId xmlns:a16="http://schemas.microsoft.com/office/drawing/2014/main" id="{0CB444BB-5E7B-2D31-64B7-370A916B6782}"/>
                  </a:ext>
                </a:extLst>
              </p:cNvPr>
              <p:cNvSpPr txBox="1"/>
              <p:nvPr/>
            </p:nvSpPr>
            <p:spPr>
              <a:xfrm>
                <a:off x="6850180" y="5030698"/>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31" name="TextBox 30">
                <a:extLst>
                  <a:ext uri="{FF2B5EF4-FFF2-40B4-BE49-F238E27FC236}">
                    <a16:creationId xmlns:a16="http://schemas.microsoft.com/office/drawing/2014/main" id="{4C085549-2013-1E89-49C9-2DC3CF9C1DEA}"/>
                  </a:ext>
                </a:extLst>
              </p:cNvPr>
              <p:cNvSpPr txBox="1"/>
              <p:nvPr/>
            </p:nvSpPr>
            <p:spPr>
              <a:xfrm>
                <a:off x="6666689" y="4639738"/>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sp>
          <p:nvSpPr>
            <p:cNvPr id="24" name="TextBox 23">
              <a:extLst>
                <a:ext uri="{FF2B5EF4-FFF2-40B4-BE49-F238E27FC236}">
                  <a16:creationId xmlns:a16="http://schemas.microsoft.com/office/drawing/2014/main" id="{87437564-1C12-F6C6-501B-D2E6D14FB7B7}"/>
                </a:ext>
              </a:extLst>
            </p:cNvPr>
            <p:cNvSpPr txBox="1"/>
            <p:nvPr/>
          </p:nvSpPr>
          <p:spPr>
            <a:xfrm>
              <a:off x="3314881" y="2773627"/>
              <a:ext cx="513919" cy="56947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grpSp>
        <p:nvGrpSpPr>
          <p:cNvPr id="34" name="Group 33">
            <a:extLst>
              <a:ext uri="{FF2B5EF4-FFF2-40B4-BE49-F238E27FC236}">
                <a16:creationId xmlns:a16="http://schemas.microsoft.com/office/drawing/2014/main" id="{17729E3E-4F3E-9597-D53C-5E415AB998CC}"/>
              </a:ext>
            </a:extLst>
          </p:cNvPr>
          <p:cNvGrpSpPr/>
          <p:nvPr/>
        </p:nvGrpSpPr>
        <p:grpSpPr>
          <a:xfrm>
            <a:off x="1226945" y="1902223"/>
            <a:ext cx="521341" cy="1251966"/>
            <a:chOff x="1226945" y="1902223"/>
            <a:chExt cx="521341" cy="1251966"/>
          </a:xfrm>
        </p:grpSpPr>
        <p:sp>
          <p:nvSpPr>
            <p:cNvPr id="32" name="TextBox 31">
              <a:extLst>
                <a:ext uri="{FF2B5EF4-FFF2-40B4-BE49-F238E27FC236}">
                  <a16:creationId xmlns:a16="http://schemas.microsoft.com/office/drawing/2014/main" id="{43B03878-2BA1-41D1-9BD7-9EB625628C83}"/>
                </a:ext>
              </a:extLst>
            </p:cNvPr>
            <p:cNvSpPr txBox="1"/>
            <p:nvPr/>
          </p:nvSpPr>
          <p:spPr>
            <a:xfrm>
              <a:off x="1234367" y="1902223"/>
              <a:ext cx="513919" cy="56947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33" name="TextBox 32">
              <a:extLst>
                <a:ext uri="{FF2B5EF4-FFF2-40B4-BE49-F238E27FC236}">
                  <a16:creationId xmlns:a16="http://schemas.microsoft.com/office/drawing/2014/main" id="{7E344182-10C0-9DA0-A73F-485D5E7FA9DB}"/>
                </a:ext>
              </a:extLst>
            </p:cNvPr>
            <p:cNvSpPr txBox="1"/>
            <p:nvPr/>
          </p:nvSpPr>
          <p:spPr>
            <a:xfrm>
              <a:off x="1226945" y="2584710"/>
              <a:ext cx="513919" cy="56947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sp>
        <p:nvSpPr>
          <p:cNvPr id="38" name="TextBox 37">
            <a:extLst>
              <a:ext uri="{FF2B5EF4-FFF2-40B4-BE49-F238E27FC236}">
                <a16:creationId xmlns:a16="http://schemas.microsoft.com/office/drawing/2014/main" id="{C66539BB-3580-6848-F329-058DC52E7596}"/>
              </a:ext>
            </a:extLst>
          </p:cNvPr>
          <p:cNvSpPr txBox="1"/>
          <p:nvPr/>
        </p:nvSpPr>
        <p:spPr>
          <a:xfrm>
            <a:off x="1230969" y="1406633"/>
            <a:ext cx="513919" cy="56947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nvGrpSpPr>
          <p:cNvPr id="41" name="Group 40">
            <a:extLst>
              <a:ext uri="{FF2B5EF4-FFF2-40B4-BE49-F238E27FC236}">
                <a16:creationId xmlns:a16="http://schemas.microsoft.com/office/drawing/2014/main" id="{C6C3832D-C49A-DEA1-1F18-7593FE0A45EC}"/>
              </a:ext>
            </a:extLst>
          </p:cNvPr>
          <p:cNvGrpSpPr/>
          <p:nvPr/>
        </p:nvGrpSpPr>
        <p:grpSpPr>
          <a:xfrm>
            <a:off x="3421380" y="2087880"/>
            <a:ext cx="107600" cy="781569"/>
            <a:chOff x="3421380" y="2087880"/>
            <a:chExt cx="107600" cy="781569"/>
          </a:xfrm>
        </p:grpSpPr>
        <p:sp>
          <p:nvSpPr>
            <p:cNvPr id="39" name="Oval 38">
              <a:extLst>
                <a:ext uri="{FF2B5EF4-FFF2-40B4-BE49-F238E27FC236}">
                  <a16:creationId xmlns:a16="http://schemas.microsoft.com/office/drawing/2014/main" id="{F83B0818-FAE6-8F81-980D-E3398B8EA361}"/>
                </a:ext>
              </a:extLst>
            </p:cNvPr>
            <p:cNvSpPr/>
            <p:nvPr/>
          </p:nvSpPr>
          <p:spPr>
            <a:xfrm>
              <a:off x="3421380" y="2087880"/>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A0ED333F-6B95-BEF5-6DCB-DEB336C7411E}"/>
                </a:ext>
              </a:extLst>
            </p:cNvPr>
            <p:cNvSpPr/>
            <p:nvPr/>
          </p:nvSpPr>
          <p:spPr>
            <a:xfrm>
              <a:off x="3421380" y="276184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1" name="Group 50">
            <a:extLst>
              <a:ext uri="{FF2B5EF4-FFF2-40B4-BE49-F238E27FC236}">
                <a16:creationId xmlns:a16="http://schemas.microsoft.com/office/drawing/2014/main" id="{468A522B-6C9C-AEFE-A04C-48492A0B3F44}"/>
              </a:ext>
            </a:extLst>
          </p:cNvPr>
          <p:cNvGrpSpPr/>
          <p:nvPr/>
        </p:nvGrpSpPr>
        <p:grpSpPr>
          <a:xfrm>
            <a:off x="2788380" y="1846621"/>
            <a:ext cx="1305400" cy="1243784"/>
            <a:chOff x="2788380" y="1846621"/>
            <a:chExt cx="1305400" cy="1243784"/>
          </a:xfrm>
        </p:grpSpPr>
        <p:grpSp>
          <p:nvGrpSpPr>
            <p:cNvPr id="42" name="Group 41">
              <a:extLst>
                <a:ext uri="{FF2B5EF4-FFF2-40B4-BE49-F238E27FC236}">
                  <a16:creationId xmlns:a16="http://schemas.microsoft.com/office/drawing/2014/main" id="{5F0F366A-C16C-0BA7-679F-F20D3365D15A}"/>
                </a:ext>
              </a:extLst>
            </p:cNvPr>
            <p:cNvGrpSpPr/>
            <p:nvPr/>
          </p:nvGrpSpPr>
          <p:grpSpPr>
            <a:xfrm>
              <a:off x="3421380" y="1846621"/>
              <a:ext cx="107600" cy="1243784"/>
              <a:chOff x="3421380" y="1625665"/>
              <a:chExt cx="107600" cy="1243784"/>
            </a:xfrm>
          </p:grpSpPr>
          <p:sp>
            <p:nvSpPr>
              <p:cNvPr id="43" name="Oval 42">
                <a:extLst>
                  <a:ext uri="{FF2B5EF4-FFF2-40B4-BE49-F238E27FC236}">
                    <a16:creationId xmlns:a16="http://schemas.microsoft.com/office/drawing/2014/main" id="{0FFCCBE9-13CE-33D5-D3DF-E3AB2A3730CC}"/>
                  </a:ext>
                </a:extLst>
              </p:cNvPr>
              <p:cNvSpPr/>
              <p:nvPr/>
            </p:nvSpPr>
            <p:spPr>
              <a:xfrm>
                <a:off x="3421380" y="1625665"/>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5DF73548-DF7F-0622-A320-7FFC2342F7B7}"/>
                  </a:ext>
                </a:extLst>
              </p:cNvPr>
              <p:cNvSpPr/>
              <p:nvPr/>
            </p:nvSpPr>
            <p:spPr>
              <a:xfrm>
                <a:off x="3421380" y="276184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5" name="Oval 44">
              <a:extLst>
                <a:ext uri="{FF2B5EF4-FFF2-40B4-BE49-F238E27FC236}">
                  <a16:creationId xmlns:a16="http://schemas.microsoft.com/office/drawing/2014/main" id="{211FA126-DF0C-5050-2443-27C340076AEA}"/>
                </a:ext>
              </a:extLst>
            </p:cNvPr>
            <p:cNvSpPr/>
            <p:nvPr/>
          </p:nvSpPr>
          <p:spPr>
            <a:xfrm>
              <a:off x="2973439" y="279875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151CE813-8FE7-D284-AF31-B279AA81002F}"/>
                </a:ext>
              </a:extLst>
            </p:cNvPr>
            <p:cNvSpPr/>
            <p:nvPr/>
          </p:nvSpPr>
          <p:spPr>
            <a:xfrm>
              <a:off x="3779060" y="1967207"/>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9A4460D2-3BDC-084F-8163-F9D9116E6DED}"/>
                </a:ext>
              </a:extLst>
            </p:cNvPr>
            <p:cNvSpPr/>
            <p:nvPr/>
          </p:nvSpPr>
          <p:spPr>
            <a:xfrm>
              <a:off x="3986180" y="237655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13DCB984-8B76-9611-7615-01CDC5909E52}"/>
                </a:ext>
              </a:extLst>
            </p:cNvPr>
            <p:cNvSpPr/>
            <p:nvPr/>
          </p:nvSpPr>
          <p:spPr>
            <a:xfrm>
              <a:off x="3878580" y="276184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854308A5-B25F-4FB4-E203-52BFA96EF42B}"/>
                </a:ext>
              </a:extLst>
            </p:cNvPr>
            <p:cNvSpPr/>
            <p:nvPr/>
          </p:nvSpPr>
          <p:spPr>
            <a:xfrm>
              <a:off x="3003459" y="1980280"/>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028E4094-E1E5-F3FF-185A-1CA1130CE4B0}"/>
                </a:ext>
              </a:extLst>
            </p:cNvPr>
            <p:cNvSpPr/>
            <p:nvPr/>
          </p:nvSpPr>
          <p:spPr>
            <a:xfrm>
              <a:off x="2788380" y="2416100"/>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2" name="Group 51">
            <a:extLst>
              <a:ext uri="{FF2B5EF4-FFF2-40B4-BE49-F238E27FC236}">
                <a16:creationId xmlns:a16="http://schemas.microsoft.com/office/drawing/2014/main" id="{003894E3-E7D8-28A4-2455-4D304A9432EC}"/>
              </a:ext>
            </a:extLst>
          </p:cNvPr>
          <p:cNvGrpSpPr/>
          <p:nvPr/>
        </p:nvGrpSpPr>
        <p:grpSpPr>
          <a:xfrm>
            <a:off x="2556444" y="1599813"/>
            <a:ext cx="1769272" cy="1731908"/>
            <a:chOff x="2788380" y="1599813"/>
            <a:chExt cx="1769272" cy="1731908"/>
          </a:xfrm>
        </p:grpSpPr>
        <p:grpSp>
          <p:nvGrpSpPr>
            <p:cNvPr id="53" name="Group 52">
              <a:extLst>
                <a:ext uri="{FF2B5EF4-FFF2-40B4-BE49-F238E27FC236}">
                  <a16:creationId xmlns:a16="http://schemas.microsoft.com/office/drawing/2014/main" id="{A414E966-58DD-0B04-D6C5-06D057B30608}"/>
                </a:ext>
              </a:extLst>
            </p:cNvPr>
            <p:cNvGrpSpPr/>
            <p:nvPr/>
          </p:nvGrpSpPr>
          <p:grpSpPr>
            <a:xfrm>
              <a:off x="3642820" y="1599813"/>
              <a:ext cx="118096" cy="1731908"/>
              <a:chOff x="3642820" y="1378857"/>
              <a:chExt cx="118096" cy="1731908"/>
            </a:xfrm>
          </p:grpSpPr>
          <p:sp>
            <p:nvSpPr>
              <p:cNvPr id="60" name="Oval 59">
                <a:extLst>
                  <a:ext uri="{FF2B5EF4-FFF2-40B4-BE49-F238E27FC236}">
                    <a16:creationId xmlns:a16="http://schemas.microsoft.com/office/drawing/2014/main" id="{95B3A09D-CBD4-2085-5ACC-CAF43484E584}"/>
                  </a:ext>
                </a:extLst>
              </p:cNvPr>
              <p:cNvSpPr/>
              <p:nvPr/>
            </p:nvSpPr>
            <p:spPr>
              <a:xfrm>
                <a:off x="3642820" y="1378857"/>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323135E3-0DF2-65DD-66B7-CAD96A6AD1E5}"/>
                  </a:ext>
                </a:extLst>
              </p:cNvPr>
              <p:cNvSpPr/>
              <p:nvPr/>
            </p:nvSpPr>
            <p:spPr>
              <a:xfrm>
                <a:off x="3653316" y="3003165"/>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54" name="Oval 53">
              <a:extLst>
                <a:ext uri="{FF2B5EF4-FFF2-40B4-BE49-F238E27FC236}">
                  <a16:creationId xmlns:a16="http://schemas.microsoft.com/office/drawing/2014/main" id="{800188D7-62C5-521A-20F2-D3BFAFB91F25}"/>
                </a:ext>
              </a:extLst>
            </p:cNvPr>
            <p:cNvSpPr/>
            <p:nvPr/>
          </p:nvSpPr>
          <p:spPr>
            <a:xfrm>
              <a:off x="3046403" y="2929005"/>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B2F17C44-D8C1-9BA9-7F68-92BEA3C36A91}"/>
                </a:ext>
              </a:extLst>
            </p:cNvPr>
            <p:cNvSpPr/>
            <p:nvPr/>
          </p:nvSpPr>
          <p:spPr>
            <a:xfrm>
              <a:off x="4450052" y="2395758"/>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C036415B-7E5F-8519-62B1-3D0D7F59D70C}"/>
                </a:ext>
              </a:extLst>
            </p:cNvPr>
            <p:cNvSpPr/>
            <p:nvPr/>
          </p:nvSpPr>
          <p:spPr>
            <a:xfrm>
              <a:off x="4298311" y="1900421"/>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DF6EBBE5-40E0-4A4A-21FF-1222293CD7DB}"/>
                </a:ext>
              </a:extLst>
            </p:cNvPr>
            <p:cNvSpPr/>
            <p:nvPr/>
          </p:nvSpPr>
          <p:spPr>
            <a:xfrm>
              <a:off x="4298311" y="2845857"/>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E8C027A9-4193-CF86-BCC9-842F224C75EC}"/>
                </a:ext>
              </a:extLst>
            </p:cNvPr>
            <p:cNvSpPr/>
            <p:nvPr/>
          </p:nvSpPr>
          <p:spPr>
            <a:xfrm>
              <a:off x="2788380" y="2416100"/>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62" name="Curved Connector 34">
            <a:extLst>
              <a:ext uri="{FF2B5EF4-FFF2-40B4-BE49-F238E27FC236}">
                <a16:creationId xmlns:a16="http://schemas.microsoft.com/office/drawing/2014/main" id="{28D45301-925B-985F-2C39-4AE522AFCBC7}"/>
              </a:ext>
            </a:extLst>
          </p:cNvPr>
          <p:cNvCxnSpPr>
            <a:cxnSpLocks/>
          </p:cNvCxnSpPr>
          <p:nvPr/>
        </p:nvCxnSpPr>
        <p:spPr>
          <a:xfrm>
            <a:off x="1541534" y="1670851"/>
            <a:ext cx="1354446" cy="102347"/>
          </a:xfrm>
          <a:prstGeom prst="curvedConnector3">
            <a:avLst>
              <a:gd name="adj1" fmla="val 92865"/>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6F5235D0-0744-D2C9-5506-85C33A5014FB}"/>
              </a:ext>
            </a:extLst>
          </p:cNvPr>
          <p:cNvGrpSpPr/>
          <p:nvPr/>
        </p:nvGrpSpPr>
        <p:grpSpPr>
          <a:xfrm>
            <a:off x="6263921" y="3495501"/>
            <a:ext cx="3062634" cy="498416"/>
            <a:chOff x="6263921" y="3495501"/>
            <a:chExt cx="3062634" cy="498416"/>
          </a:xfrm>
        </p:grpSpPr>
        <p:sp>
          <p:nvSpPr>
            <p:cNvPr id="81" name="Rectangle 80">
              <a:extLst>
                <a:ext uri="{FF2B5EF4-FFF2-40B4-BE49-F238E27FC236}">
                  <a16:creationId xmlns:a16="http://schemas.microsoft.com/office/drawing/2014/main" id="{61C8D854-CE8C-2052-BB84-58EC7AF7FFC6}"/>
                </a:ext>
              </a:extLst>
            </p:cNvPr>
            <p:cNvSpPr/>
            <p:nvPr/>
          </p:nvSpPr>
          <p:spPr>
            <a:xfrm>
              <a:off x="6263921" y="3532252"/>
              <a:ext cx="739305" cy="461665"/>
            </a:xfrm>
            <a:prstGeom prst="rect">
              <a:avLst/>
            </a:prstGeom>
          </p:spPr>
          <p:txBody>
            <a:bodyPr wrap="none">
              <a:spAutoFit/>
            </a:bodyPr>
            <a:lstStyle/>
            <a:p>
              <a:r>
                <a:rPr lang="en-GB" sz="2400" b="1" dirty="0">
                  <a:latin typeface="Century Gothic" panose="020B0502020202020204" pitchFamily="34" charset="0"/>
                </a:rPr>
                <a:t>Na</a:t>
              </a:r>
              <a:r>
                <a:rPr lang="en-GB" sz="2400" b="1" baseline="30000" dirty="0">
                  <a:latin typeface="Century Gothic" panose="020B0502020202020204" pitchFamily="34" charset="0"/>
                </a:rPr>
                <a:t>+</a:t>
              </a:r>
              <a:endParaRPr lang="en-GB" sz="2400" b="1" dirty="0"/>
            </a:p>
          </p:txBody>
        </p:sp>
        <p:sp>
          <p:nvSpPr>
            <p:cNvPr id="95" name="Rectangle 94">
              <a:extLst>
                <a:ext uri="{FF2B5EF4-FFF2-40B4-BE49-F238E27FC236}">
                  <a16:creationId xmlns:a16="http://schemas.microsoft.com/office/drawing/2014/main" id="{917FCA94-4B37-1298-E7C1-700BADCE7D76}"/>
                </a:ext>
              </a:extLst>
            </p:cNvPr>
            <p:cNvSpPr/>
            <p:nvPr/>
          </p:nvSpPr>
          <p:spPr>
            <a:xfrm>
              <a:off x="8741138" y="3495501"/>
              <a:ext cx="585417" cy="461665"/>
            </a:xfrm>
            <a:prstGeom prst="rect">
              <a:avLst/>
            </a:prstGeom>
          </p:spPr>
          <p:txBody>
            <a:bodyPr wrap="none">
              <a:spAutoFit/>
            </a:bodyPr>
            <a:lstStyle/>
            <a:p>
              <a:r>
                <a:rPr lang="en-GB" sz="2400" b="1" dirty="0">
                  <a:latin typeface="Century Gothic" panose="020B0502020202020204" pitchFamily="34" charset="0"/>
                </a:rPr>
                <a:t>Cl</a:t>
              </a:r>
              <a:r>
                <a:rPr lang="en-GB" sz="2400" b="1" baseline="30000" dirty="0">
                  <a:latin typeface="Century Gothic" panose="020B0502020202020204" pitchFamily="34" charset="0"/>
                </a:rPr>
                <a:t>-</a:t>
              </a:r>
              <a:endParaRPr lang="en-GB" sz="2400" b="1" dirty="0"/>
            </a:p>
          </p:txBody>
        </p:sp>
      </p:grpSp>
      <p:grpSp>
        <p:nvGrpSpPr>
          <p:cNvPr id="149" name="Group 148">
            <a:extLst>
              <a:ext uri="{FF2B5EF4-FFF2-40B4-BE49-F238E27FC236}">
                <a16:creationId xmlns:a16="http://schemas.microsoft.com/office/drawing/2014/main" id="{BE8219C5-B816-E624-B86C-192E1638FEFA}"/>
              </a:ext>
            </a:extLst>
          </p:cNvPr>
          <p:cNvGrpSpPr/>
          <p:nvPr/>
        </p:nvGrpSpPr>
        <p:grpSpPr>
          <a:xfrm>
            <a:off x="6920512" y="3871008"/>
            <a:ext cx="1696778" cy="601679"/>
            <a:chOff x="6920512" y="3871008"/>
            <a:chExt cx="1696778" cy="601679"/>
          </a:xfrm>
        </p:grpSpPr>
        <p:sp>
          <p:nvSpPr>
            <p:cNvPr id="97" name="TextBox 96">
              <a:extLst>
                <a:ext uri="{FF2B5EF4-FFF2-40B4-BE49-F238E27FC236}">
                  <a16:creationId xmlns:a16="http://schemas.microsoft.com/office/drawing/2014/main" id="{EDC97B9F-F928-A00F-D93D-C2E9B44FF8BA}"/>
                </a:ext>
              </a:extLst>
            </p:cNvPr>
            <p:cNvSpPr txBox="1"/>
            <p:nvPr/>
          </p:nvSpPr>
          <p:spPr>
            <a:xfrm>
              <a:off x="7402056" y="4011022"/>
              <a:ext cx="930063" cy="461665"/>
            </a:xfrm>
            <a:prstGeom prst="rect">
              <a:avLst/>
            </a:prstGeom>
            <a:noFill/>
          </p:spPr>
          <p:txBody>
            <a:bodyPr wrap="none" rtlCol="0">
              <a:spAutoFit/>
            </a:bodyPr>
            <a:lstStyle/>
            <a:p>
              <a:r>
                <a:rPr lang="en-GB" sz="2400" b="1" dirty="0">
                  <a:latin typeface="Century Gothic" panose="020B0502020202020204" pitchFamily="34" charset="0"/>
                </a:rPr>
                <a:t>NaCl</a:t>
              </a:r>
            </a:p>
          </p:txBody>
        </p:sp>
        <p:cxnSp>
          <p:nvCxnSpPr>
            <p:cNvPr id="98" name="Straight Arrow Connector 97">
              <a:extLst>
                <a:ext uri="{FF2B5EF4-FFF2-40B4-BE49-F238E27FC236}">
                  <a16:creationId xmlns:a16="http://schemas.microsoft.com/office/drawing/2014/main" id="{01976000-2497-E811-021E-455693BE2702}"/>
                </a:ext>
              </a:extLst>
            </p:cNvPr>
            <p:cNvCxnSpPr>
              <a:cxnSpLocks/>
            </p:cNvCxnSpPr>
            <p:nvPr/>
          </p:nvCxnSpPr>
          <p:spPr>
            <a:xfrm>
              <a:off x="6920512" y="3931548"/>
              <a:ext cx="491743" cy="18153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1C8BAEF0-832B-3B32-7332-B84C164F2C80}"/>
                </a:ext>
              </a:extLst>
            </p:cNvPr>
            <p:cNvCxnSpPr>
              <a:cxnSpLocks/>
            </p:cNvCxnSpPr>
            <p:nvPr/>
          </p:nvCxnSpPr>
          <p:spPr>
            <a:xfrm flipH="1">
              <a:off x="8268547" y="3871008"/>
              <a:ext cx="348743" cy="27485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47" name="Group 146">
            <a:extLst>
              <a:ext uri="{FF2B5EF4-FFF2-40B4-BE49-F238E27FC236}">
                <a16:creationId xmlns:a16="http://schemas.microsoft.com/office/drawing/2014/main" id="{0F1B8180-F9AB-638D-F61F-6FE9CE6664F6}"/>
              </a:ext>
            </a:extLst>
          </p:cNvPr>
          <p:cNvGrpSpPr/>
          <p:nvPr/>
        </p:nvGrpSpPr>
        <p:grpSpPr>
          <a:xfrm>
            <a:off x="5610651" y="1730962"/>
            <a:ext cx="1847169" cy="1759650"/>
            <a:chOff x="5610651" y="1730962"/>
            <a:chExt cx="1847169" cy="1759650"/>
          </a:xfrm>
        </p:grpSpPr>
        <p:grpSp>
          <p:nvGrpSpPr>
            <p:cNvPr id="100" name="Group 99">
              <a:extLst>
                <a:ext uri="{FF2B5EF4-FFF2-40B4-BE49-F238E27FC236}">
                  <a16:creationId xmlns:a16="http://schemas.microsoft.com/office/drawing/2014/main" id="{46644029-B501-C9CA-4088-6EEBBA88FB78}"/>
                </a:ext>
              </a:extLst>
            </p:cNvPr>
            <p:cNvGrpSpPr/>
            <p:nvPr/>
          </p:nvGrpSpPr>
          <p:grpSpPr>
            <a:xfrm>
              <a:off x="5739774" y="1764990"/>
              <a:ext cx="1689080" cy="1725622"/>
              <a:chOff x="2687641" y="1617484"/>
              <a:chExt cx="1689080" cy="1725622"/>
            </a:xfrm>
          </p:grpSpPr>
          <p:grpSp>
            <p:nvGrpSpPr>
              <p:cNvPr id="101" name="Group 100">
                <a:extLst>
                  <a:ext uri="{FF2B5EF4-FFF2-40B4-BE49-F238E27FC236}">
                    <a16:creationId xmlns:a16="http://schemas.microsoft.com/office/drawing/2014/main" id="{A727C30B-C87B-E85B-7B63-39F7F87A635F}"/>
                  </a:ext>
                </a:extLst>
              </p:cNvPr>
              <p:cNvGrpSpPr/>
              <p:nvPr/>
            </p:nvGrpSpPr>
            <p:grpSpPr>
              <a:xfrm>
                <a:off x="2687641" y="1617484"/>
                <a:ext cx="1689080" cy="1607220"/>
                <a:chOff x="6666689" y="4189423"/>
                <a:chExt cx="1357058" cy="1302940"/>
              </a:xfrm>
            </p:grpSpPr>
            <p:sp>
              <p:nvSpPr>
                <p:cNvPr id="103" name="TextBox 102">
                  <a:extLst>
                    <a:ext uri="{FF2B5EF4-FFF2-40B4-BE49-F238E27FC236}">
                      <a16:creationId xmlns:a16="http://schemas.microsoft.com/office/drawing/2014/main" id="{CBDCFFD8-5D05-4528-9082-6AEC9107184F}"/>
                    </a:ext>
                  </a:extLst>
                </p:cNvPr>
                <p:cNvSpPr txBox="1"/>
                <p:nvPr/>
              </p:nvSpPr>
              <p:spPr>
                <a:xfrm>
                  <a:off x="7170633" y="4189423"/>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04" name="TextBox 103">
                  <a:extLst>
                    <a:ext uri="{FF2B5EF4-FFF2-40B4-BE49-F238E27FC236}">
                      <a16:creationId xmlns:a16="http://schemas.microsoft.com/office/drawing/2014/main" id="{41399D2D-7FAA-34C5-9728-F657F0BDFFB4}"/>
                    </a:ext>
                  </a:extLst>
                </p:cNvPr>
                <p:cNvSpPr txBox="1"/>
                <p:nvPr/>
              </p:nvSpPr>
              <p:spPr>
                <a:xfrm>
                  <a:off x="7524400" y="4375652"/>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05" name="TextBox 104">
                  <a:extLst>
                    <a:ext uri="{FF2B5EF4-FFF2-40B4-BE49-F238E27FC236}">
                      <a16:creationId xmlns:a16="http://schemas.microsoft.com/office/drawing/2014/main" id="{FFD08B9D-7A9F-D0D0-0165-27CB36B0E4CF}"/>
                    </a:ext>
                  </a:extLst>
                </p:cNvPr>
                <p:cNvSpPr txBox="1"/>
                <p:nvPr/>
              </p:nvSpPr>
              <p:spPr>
                <a:xfrm>
                  <a:off x="7427359" y="5023547"/>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06" name="TextBox 105">
                  <a:extLst>
                    <a:ext uri="{FF2B5EF4-FFF2-40B4-BE49-F238E27FC236}">
                      <a16:creationId xmlns:a16="http://schemas.microsoft.com/office/drawing/2014/main" id="{78C9382C-B9A8-98B8-8B7F-5C45C716565B}"/>
                    </a:ext>
                  </a:extLst>
                </p:cNvPr>
                <p:cNvSpPr txBox="1"/>
                <p:nvPr/>
              </p:nvSpPr>
              <p:spPr>
                <a:xfrm>
                  <a:off x="6780693" y="4343597"/>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07" name="TextBox 106">
                  <a:extLst>
                    <a:ext uri="{FF2B5EF4-FFF2-40B4-BE49-F238E27FC236}">
                      <a16:creationId xmlns:a16="http://schemas.microsoft.com/office/drawing/2014/main" id="{54714393-915C-F868-DE7D-1F9D696790FE}"/>
                    </a:ext>
                  </a:extLst>
                </p:cNvPr>
                <p:cNvSpPr txBox="1"/>
                <p:nvPr/>
              </p:nvSpPr>
              <p:spPr>
                <a:xfrm>
                  <a:off x="7610849" y="4639341"/>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08" name="TextBox 107">
                  <a:extLst>
                    <a:ext uri="{FF2B5EF4-FFF2-40B4-BE49-F238E27FC236}">
                      <a16:creationId xmlns:a16="http://schemas.microsoft.com/office/drawing/2014/main" id="{FAFA8226-5ABD-C6A4-E1A1-BF09C2A4892E}"/>
                    </a:ext>
                  </a:extLst>
                </p:cNvPr>
                <p:cNvSpPr txBox="1"/>
                <p:nvPr/>
              </p:nvSpPr>
              <p:spPr>
                <a:xfrm>
                  <a:off x="6850180" y="5030698"/>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09" name="TextBox 108">
                  <a:extLst>
                    <a:ext uri="{FF2B5EF4-FFF2-40B4-BE49-F238E27FC236}">
                      <a16:creationId xmlns:a16="http://schemas.microsoft.com/office/drawing/2014/main" id="{B9D56D18-F112-D7AB-8CC7-7DC7FD936E6E}"/>
                    </a:ext>
                  </a:extLst>
                </p:cNvPr>
                <p:cNvSpPr txBox="1"/>
                <p:nvPr/>
              </p:nvSpPr>
              <p:spPr>
                <a:xfrm>
                  <a:off x="6666689" y="4639738"/>
                  <a:ext cx="41289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sp>
            <p:nvSpPr>
              <p:cNvPr id="102" name="TextBox 101">
                <a:extLst>
                  <a:ext uri="{FF2B5EF4-FFF2-40B4-BE49-F238E27FC236}">
                    <a16:creationId xmlns:a16="http://schemas.microsoft.com/office/drawing/2014/main" id="{386DA121-3EEE-633C-8C23-D411479E9659}"/>
                  </a:ext>
                </a:extLst>
              </p:cNvPr>
              <p:cNvSpPr txBox="1"/>
              <p:nvPr/>
            </p:nvSpPr>
            <p:spPr>
              <a:xfrm>
                <a:off x="3314881" y="2773627"/>
                <a:ext cx="513919" cy="56947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grpSp>
          <p:nvGrpSpPr>
            <p:cNvPr id="145" name="Group 144">
              <a:extLst>
                <a:ext uri="{FF2B5EF4-FFF2-40B4-BE49-F238E27FC236}">
                  <a16:creationId xmlns:a16="http://schemas.microsoft.com/office/drawing/2014/main" id="{15C98F29-907B-2F17-DC24-00A672C93902}"/>
                </a:ext>
              </a:extLst>
            </p:cNvPr>
            <p:cNvGrpSpPr/>
            <p:nvPr/>
          </p:nvGrpSpPr>
          <p:grpSpPr>
            <a:xfrm>
              <a:off x="5610651" y="1730962"/>
              <a:ext cx="1847169" cy="1569661"/>
              <a:chOff x="5610651" y="1730962"/>
              <a:chExt cx="1847169" cy="1569661"/>
            </a:xfrm>
          </p:grpSpPr>
          <p:sp>
            <p:nvSpPr>
              <p:cNvPr id="79" name="Left Bracket 78">
                <a:extLst>
                  <a:ext uri="{FF2B5EF4-FFF2-40B4-BE49-F238E27FC236}">
                    <a16:creationId xmlns:a16="http://schemas.microsoft.com/office/drawing/2014/main" id="{A971475D-CB63-10D3-0C1B-59A153449472}"/>
                  </a:ext>
                </a:extLst>
              </p:cNvPr>
              <p:cNvSpPr/>
              <p:nvPr/>
            </p:nvSpPr>
            <p:spPr>
              <a:xfrm>
                <a:off x="5610651" y="1730962"/>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80" name="Right Bracket 79">
                <a:extLst>
                  <a:ext uri="{FF2B5EF4-FFF2-40B4-BE49-F238E27FC236}">
                    <a16:creationId xmlns:a16="http://schemas.microsoft.com/office/drawing/2014/main" id="{206B159A-906E-AF0B-CC3F-0BBDA759A230}"/>
                  </a:ext>
                </a:extLst>
              </p:cNvPr>
              <p:cNvSpPr/>
              <p:nvPr/>
            </p:nvSpPr>
            <p:spPr>
              <a:xfrm>
                <a:off x="7239698" y="1730963"/>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grpSp>
            <p:nvGrpSpPr>
              <p:cNvPr id="110" name="Group 109">
                <a:extLst>
                  <a:ext uri="{FF2B5EF4-FFF2-40B4-BE49-F238E27FC236}">
                    <a16:creationId xmlns:a16="http://schemas.microsoft.com/office/drawing/2014/main" id="{C7784E20-FD16-A334-384B-22AA9C402B77}"/>
                  </a:ext>
                </a:extLst>
              </p:cNvPr>
              <p:cNvGrpSpPr/>
              <p:nvPr/>
            </p:nvGrpSpPr>
            <p:grpSpPr>
              <a:xfrm>
                <a:off x="6327355" y="1996512"/>
                <a:ext cx="521341" cy="1251966"/>
                <a:chOff x="1226945" y="1902223"/>
                <a:chExt cx="521341" cy="1251966"/>
              </a:xfrm>
            </p:grpSpPr>
            <p:sp>
              <p:nvSpPr>
                <p:cNvPr id="111" name="TextBox 110">
                  <a:extLst>
                    <a:ext uri="{FF2B5EF4-FFF2-40B4-BE49-F238E27FC236}">
                      <a16:creationId xmlns:a16="http://schemas.microsoft.com/office/drawing/2014/main" id="{7D521604-B28C-84DE-0941-8BC0D9E177DE}"/>
                    </a:ext>
                  </a:extLst>
                </p:cNvPr>
                <p:cNvSpPr txBox="1"/>
                <p:nvPr/>
              </p:nvSpPr>
              <p:spPr>
                <a:xfrm>
                  <a:off x="1234367" y="1902223"/>
                  <a:ext cx="513919" cy="56947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sp>
              <p:nvSpPr>
                <p:cNvPr id="112" name="TextBox 111">
                  <a:extLst>
                    <a:ext uri="{FF2B5EF4-FFF2-40B4-BE49-F238E27FC236}">
                      <a16:creationId xmlns:a16="http://schemas.microsoft.com/office/drawing/2014/main" id="{8265E2A7-6933-4FE1-8F90-E625DE80DC46}"/>
                    </a:ext>
                  </a:extLst>
                </p:cNvPr>
                <p:cNvSpPr txBox="1"/>
                <p:nvPr/>
              </p:nvSpPr>
              <p:spPr>
                <a:xfrm>
                  <a:off x="1226945" y="2584710"/>
                  <a:ext cx="513919" cy="56947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grpSp>
        <p:grpSp>
          <p:nvGrpSpPr>
            <p:cNvPr id="137" name="Group 136">
              <a:extLst>
                <a:ext uri="{FF2B5EF4-FFF2-40B4-BE49-F238E27FC236}">
                  <a16:creationId xmlns:a16="http://schemas.microsoft.com/office/drawing/2014/main" id="{9207F776-CB57-AF5F-B5F0-E61818B1578D}"/>
                </a:ext>
              </a:extLst>
            </p:cNvPr>
            <p:cNvGrpSpPr/>
            <p:nvPr/>
          </p:nvGrpSpPr>
          <p:grpSpPr>
            <a:xfrm>
              <a:off x="5666154" y="1767899"/>
              <a:ext cx="1707917" cy="1645350"/>
              <a:chOff x="0" y="0"/>
              <a:chExt cx="1125102" cy="1092349"/>
            </a:xfrm>
          </p:grpSpPr>
          <p:sp>
            <p:nvSpPr>
              <p:cNvPr id="138" name="Oval 137">
                <a:extLst>
                  <a:ext uri="{FF2B5EF4-FFF2-40B4-BE49-F238E27FC236}">
                    <a16:creationId xmlns:a16="http://schemas.microsoft.com/office/drawing/2014/main" id="{BF068DE7-FCB5-F1EA-6566-26294DEB6D9D}"/>
                  </a:ext>
                </a:extLst>
              </p:cNvPr>
              <p:cNvSpPr/>
              <p:nvPr/>
            </p:nvSpPr>
            <p:spPr>
              <a:xfrm>
                <a:off x="332509" y="332509"/>
                <a:ext cx="475013" cy="4750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39" name="Oval 138">
                <a:extLst>
                  <a:ext uri="{FF2B5EF4-FFF2-40B4-BE49-F238E27FC236}">
                    <a16:creationId xmlns:a16="http://schemas.microsoft.com/office/drawing/2014/main" id="{92AEEE0F-7D28-D7C0-B71B-237D7E6B9DD0}"/>
                  </a:ext>
                </a:extLst>
              </p:cNvPr>
              <p:cNvSpPr/>
              <p:nvPr/>
            </p:nvSpPr>
            <p:spPr>
              <a:xfrm>
                <a:off x="154379" y="166255"/>
                <a:ext cx="807085" cy="7835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0" name="Oval 139">
                <a:extLst>
                  <a:ext uri="{FF2B5EF4-FFF2-40B4-BE49-F238E27FC236}">
                    <a16:creationId xmlns:a16="http://schemas.microsoft.com/office/drawing/2014/main" id="{700C16D9-AB81-329E-DB6B-35A6447C8A9E}"/>
                  </a:ext>
                </a:extLst>
              </p:cNvPr>
              <p:cNvSpPr/>
              <p:nvPr/>
            </p:nvSpPr>
            <p:spPr>
              <a:xfrm>
                <a:off x="0" y="0"/>
                <a:ext cx="1125102" cy="10923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grpSp>
        <p:nvGrpSpPr>
          <p:cNvPr id="146" name="Group 145">
            <a:extLst>
              <a:ext uri="{FF2B5EF4-FFF2-40B4-BE49-F238E27FC236}">
                <a16:creationId xmlns:a16="http://schemas.microsoft.com/office/drawing/2014/main" id="{A633F289-4448-69AF-9B34-FA2E5CC84937}"/>
              </a:ext>
            </a:extLst>
          </p:cNvPr>
          <p:cNvGrpSpPr/>
          <p:nvPr/>
        </p:nvGrpSpPr>
        <p:grpSpPr>
          <a:xfrm>
            <a:off x="8008998" y="1541742"/>
            <a:ext cx="1968486" cy="1766788"/>
            <a:chOff x="8008998" y="1541742"/>
            <a:chExt cx="1968486" cy="1766788"/>
          </a:xfrm>
        </p:grpSpPr>
        <p:sp>
          <p:nvSpPr>
            <p:cNvPr id="82" name="Left Bracket 81">
              <a:extLst>
                <a:ext uri="{FF2B5EF4-FFF2-40B4-BE49-F238E27FC236}">
                  <a16:creationId xmlns:a16="http://schemas.microsoft.com/office/drawing/2014/main" id="{B1F53EA6-2773-6A3D-0279-5536CF742013}"/>
                </a:ext>
              </a:extLst>
            </p:cNvPr>
            <p:cNvSpPr/>
            <p:nvPr/>
          </p:nvSpPr>
          <p:spPr>
            <a:xfrm>
              <a:off x="8008998" y="1717789"/>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83" name="Right Bracket 82">
              <a:extLst>
                <a:ext uri="{FF2B5EF4-FFF2-40B4-BE49-F238E27FC236}">
                  <a16:creationId xmlns:a16="http://schemas.microsoft.com/office/drawing/2014/main" id="{49DF9DF1-B656-0742-BA72-9CE75436D118}"/>
                </a:ext>
              </a:extLst>
            </p:cNvPr>
            <p:cNvSpPr/>
            <p:nvPr/>
          </p:nvSpPr>
          <p:spPr>
            <a:xfrm>
              <a:off x="9759362" y="1738870"/>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13" name="TextBox 112">
              <a:extLst>
                <a:ext uri="{FF2B5EF4-FFF2-40B4-BE49-F238E27FC236}">
                  <a16:creationId xmlns:a16="http://schemas.microsoft.com/office/drawing/2014/main" id="{3785CCBC-CD64-0371-E44C-A3DB7954A822}"/>
                </a:ext>
              </a:extLst>
            </p:cNvPr>
            <p:cNvSpPr txBox="1"/>
            <p:nvPr/>
          </p:nvSpPr>
          <p:spPr>
            <a:xfrm>
              <a:off x="8116553" y="1572201"/>
              <a:ext cx="513919" cy="56947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x</a:t>
              </a:r>
            </a:p>
          </p:txBody>
        </p:sp>
        <p:grpSp>
          <p:nvGrpSpPr>
            <p:cNvPr id="114" name="Group 113">
              <a:extLst>
                <a:ext uri="{FF2B5EF4-FFF2-40B4-BE49-F238E27FC236}">
                  <a16:creationId xmlns:a16="http://schemas.microsoft.com/office/drawing/2014/main" id="{86D9AAD7-76D6-3655-B20E-F5B6420EE2A2}"/>
                </a:ext>
              </a:extLst>
            </p:cNvPr>
            <p:cNvGrpSpPr/>
            <p:nvPr/>
          </p:nvGrpSpPr>
          <p:grpSpPr>
            <a:xfrm>
              <a:off x="8957218" y="2051543"/>
              <a:ext cx="107600" cy="781569"/>
              <a:chOff x="3421380" y="2087880"/>
              <a:chExt cx="107600" cy="781569"/>
            </a:xfrm>
          </p:grpSpPr>
          <p:sp>
            <p:nvSpPr>
              <p:cNvPr id="115" name="Oval 114">
                <a:extLst>
                  <a:ext uri="{FF2B5EF4-FFF2-40B4-BE49-F238E27FC236}">
                    <a16:creationId xmlns:a16="http://schemas.microsoft.com/office/drawing/2014/main" id="{F2573E7A-9A59-8343-9FE0-3D3A689F4544}"/>
                  </a:ext>
                </a:extLst>
              </p:cNvPr>
              <p:cNvSpPr/>
              <p:nvPr/>
            </p:nvSpPr>
            <p:spPr>
              <a:xfrm>
                <a:off x="3421380" y="2087880"/>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Oval 115">
                <a:extLst>
                  <a:ext uri="{FF2B5EF4-FFF2-40B4-BE49-F238E27FC236}">
                    <a16:creationId xmlns:a16="http://schemas.microsoft.com/office/drawing/2014/main" id="{308E9A56-709A-56C6-0C04-167CD7E10C9A}"/>
                  </a:ext>
                </a:extLst>
              </p:cNvPr>
              <p:cNvSpPr/>
              <p:nvPr/>
            </p:nvSpPr>
            <p:spPr>
              <a:xfrm>
                <a:off x="3421380" y="276184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7" name="Group 116">
              <a:extLst>
                <a:ext uri="{FF2B5EF4-FFF2-40B4-BE49-F238E27FC236}">
                  <a16:creationId xmlns:a16="http://schemas.microsoft.com/office/drawing/2014/main" id="{C881C087-E845-6573-1720-467B6EA9DFEF}"/>
                </a:ext>
              </a:extLst>
            </p:cNvPr>
            <p:cNvGrpSpPr/>
            <p:nvPr/>
          </p:nvGrpSpPr>
          <p:grpSpPr>
            <a:xfrm>
              <a:off x="8324218" y="1810284"/>
              <a:ext cx="1305400" cy="1243784"/>
              <a:chOff x="2788380" y="1846621"/>
              <a:chExt cx="1305400" cy="1243784"/>
            </a:xfrm>
          </p:grpSpPr>
          <p:grpSp>
            <p:nvGrpSpPr>
              <p:cNvPr id="118" name="Group 117">
                <a:extLst>
                  <a:ext uri="{FF2B5EF4-FFF2-40B4-BE49-F238E27FC236}">
                    <a16:creationId xmlns:a16="http://schemas.microsoft.com/office/drawing/2014/main" id="{61A94EA1-ECEE-B7FF-8B52-145A454049DE}"/>
                  </a:ext>
                </a:extLst>
              </p:cNvPr>
              <p:cNvGrpSpPr/>
              <p:nvPr/>
            </p:nvGrpSpPr>
            <p:grpSpPr>
              <a:xfrm>
                <a:off x="3421380" y="1846621"/>
                <a:ext cx="107600" cy="1243784"/>
                <a:chOff x="3421380" y="1625665"/>
                <a:chExt cx="107600" cy="1243784"/>
              </a:xfrm>
            </p:grpSpPr>
            <p:sp>
              <p:nvSpPr>
                <p:cNvPr id="125" name="Oval 124">
                  <a:extLst>
                    <a:ext uri="{FF2B5EF4-FFF2-40B4-BE49-F238E27FC236}">
                      <a16:creationId xmlns:a16="http://schemas.microsoft.com/office/drawing/2014/main" id="{20D5126A-BF49-31B1-DD16-CCE372083B2C}"/>
                    </a:ext>
                  </a:extLst>
                </p:cNvPr>
                <p:cNvSpPr/>
                <p:nvPr/>
              </p:nvSpPr>
              <p:spPr>
                <a:xfrm>
                  <a:off x="3421380" y="1625665"/>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30A254E7-0E39-3666-6A8B-74EB2D95B011}"/>
                    </a:ext>
                  </a:extLst>
                </p:cNvPr>
                <p:cNvSpPr/>
                <p:nvPr/>
              </p:nvSpPr>
              <p:spPr>
                <a:xfrm>
                  <a:off x="3421380" y="276184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9" name="Oval 118">
                <a:extLst>
                  <a:ext uri="{FF2B5EF4-FFF2-40B4-BE49-F238E27FC236}">
                    <a16:creationId xmlns:a16="http://schemas.microsoft.com/office/drawing/2014/main" id="{6D5A048A-B11A-4480-6635-5BE71C513F46}"/>
                  </a:ext>
                </a:extLst>
              </p:cNvPr>
              <p:cNvSpPr/>
              <p:nvPr/>
            </p:nvSpPr>
            <p:spPr>
              <a:xfrm>
                <a:off x="2973439" y="279875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Oval 119">
                <a:extLst>
                  <a:ext uri="{FF2B5EF4-FFF2-40B4-BE49-F238E27FC236}">
                    <a16:creationId xmlns:a16="http://schemas.microsoft.com/office/drawing/2014/main" id="{EA94F55F-3E7E-DA7B-9EF5-F5BC04D06660}"/>
                  </a:ext>
                </a:extLst>
              </p:cNvPr>
              <p:cNvSpPr/>
              <p:nvPr/>
            </p:nvSpPr>
            <p:spPr>
              <a:xfrm>
                <a:off x="3779060" y="1967207"/>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Oval 120">
                <a:extLst>
                  <a:ext uri="{FF2B5EF4-FFF2-40B4-BE49-F238E27FC236}">
                    <a16:creationId xmlns:a16="http://schemas.microsoft.com/office/drawing/2014/main" id="{4E91BE4D-2BC0-A379-2F47-590BC9C3C9DE}"/>
                  </a:ext>
                </a:extLst>
              </p:cNvPr>
              <p:cNvSpPr/>
              <p:nvPr/>
            </p:nvSpPr>
            <p:spPr>
              <a:xfrm>
                <a:off x="3986180" y="237655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Oval 121">
                <a:extLst>
                  <a:ext uri="{FF2B5EF4-FFF2-40B4-BE49-F238E27FC236}">
                    <a16:creationId xmlns:a16="http://schemas.microsoft.com/office/drawing/2014/main" id="{C180C8A5-3F4A-96BA-03AB-0B09E3571A25}"/>
                  </a:ext>
                </a:extLst>
              </p:cNvPr>
              <p:cNvSpPr/>
              <p:nvPr/>
            </p:nvSpPr>
            <p:spPr>
              <a:xfrm>
                <a:off x="3878580" y="2761849"/>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Oval 122">
                <a:extLst>
                  <a:ext uri="{FF2B5EF4-FFF2-40B4-BE49-F238E27FC236}">
                    <a16:creationId xmlns:a16="http://schemas.microsoft.com/office/drawing/2014/main" id="{B7249910-66B1-4860-74FA-45315C5C96CF}"/>
                  </a:ext>
                </a:extLst>
              </p:cNvPr>
              <p:cNvSpPr/>
              <p:nvPr/>
            </p:nvSpPr>
            <p:spPr>
              <a:xfrm>
                <a:off x="3003459" y="1980280"/>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Oval 123">
                <a:extLst>
                  <a:ext uri="{FF2B5EF4-FFF2-40B4-BE49-F238E27FC236}">
                    <a16:creationId xmlns:a16="http://schemas.microsoft.com/office/drawing/2014/main" id="{42EAFF04-55B0-C5AB-0F9D-E57415723AAA}"/>
                  </a:ext>
                </a:extLst>
              </p:cNvPr>
              <p:cNvSpPr/>
              <p:nvPr/>
            </p:nvSpPr>
            <p:spPr>
              <a:xfrm>
                <a:off x="2788380" y="2416100"/>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7" name="Group 126">
              <a:extLst>
                <a:ext uri="{FF2B5EF4-FFF2-40B4-BE49-F238E27FC236}">
                  <a16:creationId xmlns:a16="http://schemas.microsoft.com/office/drawing/2014/main" id="{68407E0B-2D5D-568F-942E-6ECC4B811A90}"/>
                </a:ext>
              </a:extLst>
            </p:cNvPr>
            <p:cNvGrpSpPr/>
            <p:nvPr/>
          </p:nvGrpSpPr>
          <p:grpSpPr>
            <a:xfrm>
              <a:off x="8092282" y="1563476"/>
              <a:ext cx="1769272" cy="1731908"/>
              <a:chOff x="2788380" y="1599813"/>
              <a:chExt cx="1769272" cy="1731908"/>
            </a:xfrm>
          </p:grpSpPr>
          <p:grpSp>
            <p:nvGrpSpPr>
              <p:cNvPr id="128" name="Group 127">
                <a:extLst>
                  <a:ext uri="{FF2B5EF4-FFF2-40B4-BE49-F238E27FC236}">
                    <a16:creationId xmlns:a16="http://schemas.microsoft.com/office/drawing/2014/main" id="{267AC49D-7A68-73A0-58D0-A48AFA92D889}"/>
                  </a:ext>
                </a:extLst>
              </p:cNvPr>
              <p:cNvGrpSpPr/>
              <p:nvPr/>
            </p:nvGrpSpPr>
            <p:grpSpPr>
              <a:xfrm>
                <a:off x="3642820" y="1599813"/>
                <a:ext cx="118096" cy="1731908"/>
                <a:chOff x="3642820" y="1378857"/>
                <a:chExt cx="118096" cy="1731908"/>
              </a:xfrm>
            </p:grpSpPr>
            <p:sp>
              <p:nvSpPr>
                <p:cNvPr id="134" name="Oval 133">
                  <a:extLst>
                    <a:ext uri="{FF2B5EF4-FFF2-40B4-BE49-F238E27FC236}">
                      <a16:creationId xmlns:a16="http://schemas.microsoft.com/office/drawing/2014/main" id="{C52FC1FD-B272-98A2-6CD8-3EA62E38EB88}"/>
                    </a:ext>
                  </a:extLst>
                </p:cNvPr>
                <p:cNvSpPr/>
                <p:nvPr/>
              </p:nvSpPr>
              <p:spPr>
                <a:xfrm>
                  <a:off x="3642820" y="1378857"/>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Oval 134">
                  <a:extLst>
                    <a:ext uri="{FF2B5EF4-FFF2-40B4-BE49-F238E27FC236}">
                      <a16:creationId xmlns:a16="http://schemas.microsoft.com/office/drawing/2014/main" id="{3A7A579D-5E70-99B9-1B6C-643E4ABFA7DB}"/>
                    </a:ext>
                  </a:extLst>
                </p:cNvPr>
                <p:cNvSpPr/>
                <p:nvPr/>
              </p:nvSpPr>
              <p:spPr>
                <a:xfrm>
                  <a:off x="3653316" y="3003165"/>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29" name="Oval 128">
                <a:extLst>
                  <a:ext uri="{FF2B5EF4-FFF2-40B4-BE49-F238E27FC236}">
                    <a16:creationId xmlns:a16="http://schemas.microsoft.com/office/drawing/2014/main" id="{50DE0D72-A1A5-932F-103E-5375C0F8F0D7}"/>
                  </a:ext>
                </a:extLst>
              </p:cNvPr>
              <p:cNvSpPr/>
              <p:nvPr/>
            </p:nvSpPr>
            <p:spPr>
              <a:xfrm>
                <a:off x="3046403" y="2929005"/>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Oval 129">
                <a:extLst>
                  <a:ext uri="{FF2B5EF4-FFF2-40B4-BE49-F238E27FC236}">
                    <a16:creationId xmlns:a16="http://schemas.microsoft.com/office/drawing/2014/main" id="{A7FB15A1-2B99-0E48-CDFA-D1045AC6E339}"/>
                  </a:ext>
                </a:extLst>
              </p:cNvPr>
              <p:cNvSpPr/>
              <p:nvPr/>
            </p:nvSpPr>
            <p:spPr>
              <a:xfrm>
                <a:off x="4450052" y="2395758"/>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Oval 130">
                <a:extLst>
                  <a:ext uri="{FF2B5EF4-FFF2-40B4-BE49-F238E27FC236}">
                    <a16:creationId xmlns:a16="http://schemas.microsoft.com/office/drawing/2014/main" id="{BD8A545B-C838-A731-EF0C-242C8D2AFE73}"/>
                  </a:ext>
                </a:extLst>
              </p:cNvPr>
              <p:cNvSpPr/>
              <p:nvPr/>
            </p:nvSpPr>
            <p:spPr>
              <a:xfrm>
                <a:off x="4298311" y="1900421"/>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F93AFCD2-6CE0-6593-1FB4-889B99647074}"/>
                  </a:ext>
                </a:extLst>
              </p:cNvPr>
              <p:cNvSpPr/>
              <p:nvPr/>
            </p:nvSpPr>
            <p:spPr>
              <a:xfrm>
                <a:off x="4298311" y="2845857"/>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C896DB70-87F2-2ACC-AB50-17929798D1D5}"/>
                  </a:ext>
                </a:extLst>
              </p:cNvPr>
              <p:cNvSpPr/>
              <p:nvPr/>
            </p:nvSpPr>
            <p:spPr>
              <a:xfrm>
                <a:off x="2788380" y="2416100"/>
                <a:ext cx="107600" cy="107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41" name="Group 140">
              <a:extLst>
                <a:ext uri="{FF2B5EF4-FFF2-40B4-BE49-F238E27FC236}">
                  <a16:creationId xmlns:a16="http://schemas.microsoft.com/office/drawing/2014/main" id="{F2707950-7C2A-459C-EF3F-FB5B2BBBD7A9}"/>
                </a:ext>
              </a:extLst>
            </p:cNvPr>
            <p:cNvGrpSpPr/>
            <p:nvPr/>
          </p:nvGrpSpPr>
          <p:grpSpPr>
            <a:xfrm>
              <a:off x="8102718" y="1541742"/>
              <a:ext cx="1758836" cy="1708185"/>
              <a:chOff x="0" y="0"/>
              <a:chExt cx="1125102" cy="1092349"/>
            </a:xfrm>
          </p:grpSpPr>
          <p:sp>
            <p:nvSpPr>
              <p:cNvPr id="142" name="Oval 141">
                <a:extLst>
                  <a:ext uri="{FF2B5EF4-FFF2-40B4-BE49-F238E27FC236}">
                    <a16:creationId xmlns:a16="http://schemas.microsoft.com/office/drawing/2014/main" id="{CD9EC8C2-36FF-F61C-DCD5-08705548CCA2}"/>
                  </a:ext>
                </a:extLst>
              </p:cNvPr>
              <p:cNvSpPr/>
              <p:nvPr/>
            </p:nvSpPr>
            <p:spPr>
              <a:xfrm>
                <a:off x="332509" y="332509"/>
                <a:ext cx="475013" cy="4750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3" name="Oval 142">
                <a:extLst>
                  <a:ext uri="{FF2B5EF4-FFF2-40B4-BE49-F238E27FC236}">
                    <a16:creationId xmlns:a16="http://schemas.microsoft.com/office/drawing/2014/main" id="{23FB911D-24EB-F9CA-47C7-078863912850}"/>
                  </a:ext>
                </a:extLst>
              </p:cNvPr>
              <p:cNvSpPr/>
              <p:nvPr/>
            </p:nvSpPr>
            <p:spPr>
              <a:xfrm>
                <a:off x="154379" y="166255"/>
                <a:ext cx="807085" cy="78359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44" name="Oval 143">
                <a:extLst>
                  <a:ext uri="{FF2B5EF4-FFF2-40B4-BE49-F238E27FC236}">
                    <a16:creationId xmlns:a16="http://schemas.microsoft.com/office/drawing/2014/main" id="{8A355409-52A0-AC3A-2204-DD378026E159}"/>
                  </a:ext>
                </a:extLst>
              </p:cNvPr>
              <p:cNvSpPr/>
              <p:nvPr/>
            </p:nvSpPr>
            <p:spPr>
              <a:xfrm>
                <a:off x="0" y="0"/>
                <a:ext cx="1125102" cy="10923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grpSp>
      <p:sp>
        <p:nvSpPr>
          <p:cNvPr id="150" name="TextBox 149">
            <a:extLst>
              <a:ext uri="{FF2B5EF4-FFF2-40B4-BE49-F238E27FC236}">
                <a16:creationId xmlns:a16="http://schemas.microsoft.com/office/drawing/2014/main" id="{272DC88B-CD2B-CF2E-4416-FE537D466FFB}"/>
              </a:ext>
            </a:extLst>
          </p:cNvPr>
          <p:cNvSpPr txBox="1"/>
          <p:nvPr/>
        </p:nvSpPr>
        <p:spPr>
          <a:xfrm>
            <a:off x="7340833" y="1363785"/>
            <a:ext cx="39946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151" name="TextBox 150">
            <a:extLst>
              <a:ext uri="{FF2B5EF4-FFF2-40B4-BE49-F238E27FC236}">
                <a16:creationId xmlns:a16="http://schemas.microsoft.com/office/drawing/2014/main" id="{88A93D2A-B8CF-D6FB-BE6F-B2522C6EE7C7}"/>
              </a:ext>
            </a:extLst>
          </p:cNvPr>
          <p:cNvSpPr txBox="1"/>
          <p:nvPr/>
        </p:nvSpPr>
        <p:spPr>
          <a:xfrm>
            <a:off x="9814448" y="1326766"/>
            <a:ext cx="335348" cy="523220"/>
          </a:xfrm>
          <a:prstGeom prst="rect">
            <a:avLst/>
          </a:prstGeom>
          <a:noFill/>
        </p:spPr>
        <p:txBody>
          <a:bodyPr wrap="none" rtlCol="0">
            <a:spAutoFit/>
          </a:bodyPr>
          <a:lstStyle/>
          <a:p>
            <a:r>
              <a:rPr lang="en-GB" sz="2800" b="1" dirty="0">
                <a:latin typeface="Century Gothic" panose="020B0502020202020204" pitchFamily="34" charset="0"/>
              </a:rPr>
              <a:t>-</a:t>
            </a:r>
          </a:p>
        </p:txBody>
      </p:sp>
    </p:spTree>
    <p:extLst>
      <p:ext uri="{BB962C8B-B14F-4D97-AF65-F5344CB8AC3E}">
        <p14:creationId xmlns:p14="http://schemas.microsoft.com/office/powerpoint/2010/main" val="325353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500"/>
                                        <p:tgtEl>
                                          <p:spTgt spid="3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47"/>
                                        </p:tgtEl>
                                        <p:attrNameLst>
                                          <p:attrName>style.visibility</p:attrName>
                                        </p:attrNameLst>
                                      </p:cBhvr>
                                      <p:to>
                                        <p:strVal val="visible"/>
                                      </p:to>
                                    </p:set>
                                    <p:animEffect transition="in" filter="fade">
                                      <p:cBhvr>
                                        <p:cTn id="42" dur="500"/>
                                        <p:tgtEl>
                                          <p:spTgt spid="147"/>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0"/>
                                        </p:tgtEl>
                                        <p:attrNameLst>
                                          <p:attrName>style.visibility</p:attrName>
                                        </p:attrNameLst>
                                      </p:cBhvr>
                                      <p:to>
                                        <p:strVal val="visible"/>
                                      </p:to>
                                    </p:set>
                                    <p:animEffect transition="in" filter="fade">
                                      <p:cBhvr>
                                        <p:cTn id="47" dur="500"/>
                                        <p:tgtEl>
                                          <p:spTgt spid="150"/>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6"/>
                                        </p:tgtEl>
                                        <p:attrNameLst>
                                          <p:attrName>style.visibility</p:attrName>
                                        </p:attrNameLst>
                                      </p:cBhvr>
                                      <p:to>
                                        <p:strVal val="visible"/>
                                      </p:to>
                                    </p:set>
                                    <p:animEffect transition="in" filter="fade">
                                      <p:cBhvr>
                                        <p:cTn id="52" dur="500"/>
                                        <p:tgtEl>
                                          <p:spTgt spid="14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1"/>
                                        </p:tgtEl>
                                        <p:attrNameLst>
                                          <p:attrName>style.visibility</p:attrName>
                                        </p:attrNameLst>
                                      </p:cBhvr>
                                      <p:to>
                                        <p:strVal val="visible"/>
                                      </p:to>
                                    </p:set>
                                    <p:animEffect transition="in" filter="fade">
                                      <p:cBhvr>
                                        <p:cTn id="57" dur="500"/>
                                        <p:tgtEl>
                                          <p:spTgt spid="151"/>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48"/>
                                        </p:tgtEl>
                                        <p:attrNameLst>
                                          <p:attrName>style.visibility</p:attrName>
                                        </p:attrNameLst>
                                      </p:cBhvr>
                                      <p:to>
                                        <p:strVal val="visible"/>
                                      </p:to>
                                    </p:set>
                                    <p:animEffect transition="in" filter="fade">
                                      <p:cBhvr>
                                        <p:cTn id="62" dur="500"/>
                                        <p:tgtEl>
                                          <p:spTgt spid="14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49"/>
                                        </p:tgtEl>
                                        <p:attrNameLst>
                                          <p:attrName>style.visibility</p:attrName>
                                        </p:attrNameLst>
                                      </p:cBhvr>
                                      <p:to>
                                        <p:strVal val="visible"/>
                                      </p:to>
                                    </p:set>
                                    <p:animEffect transition="in" filter="fade">
                                      <p:cBhvr>
                                        <p:cTn id="67" dur="500"/>
                                        <p:tgtEl>
                                          <p:spTgt spid="149"/>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8" grpId="0"/>
      <p:bldP spid="150" grpId="0"/>
      <p:bldP spid="15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0" y="894478"/>
            <a:ext cx="7268336" cy="1569660"/>
          </a:xfrm>
          <a:prstGeom prst="rect">
            <a:avLst/>
          </a:prstGeom>
          <a:noFill/>
        </p:spPr>
        <p:txBody>
          <a:bodyPr wrap="none" rtlCol="0">
            <a:spAutoFit/>
          </a:bodyPr>
          <a:lstStyle/>
          <a:p>
            <a:pPr marL="457200" indent="-457200">
              <a:buAutoNum type="arabicPeriod"/>
            </a:pPr>
            <a:r>
              <a:rPr lang="en-GB" sz="2400" dirty="0">
                <a:latin typeface="Century Gothic" panose="020B0502020202020204" pitchFamily="34" charset="0"/>
              </a:rPr>
              <a:t>Which answer correctly shows a sodium ion?</a:t>
            </a:r>
          </a:p>
          <a:p>
            <a:pPr marL="342900" indent="-342900">
              <a:buFont typeface="Wingdings" pitchFamily="2" charset="2"/>
              <a:buChar char="q"/>
            </a:pPr>
            <a:r>
              <a:rPr lang="en-GB" sz="2400" dirty="0">
                <a:latin typeface="Century Gothic" panose="020B0502020202020204" pitchFamily="34" charset="0"/>
              </a:rPr>
              <a:t>A. Na</a:t>
            </a:r>
          </a:p>
          <a:p>
            <a:pPr marL="342900" indent="-342900">
              <a:buFont typeface="Wingdings" pitchFamily="2" charset="2"/>
              <a:buChar char="q"/>
            </a:pPr>
            <a:r>
              <a:rPr lang="en-GB" sz="2400" dirty="0">
                <a:latin typeface="Century Gothic" panose="020B0502020202020204" pitchFamily="34" charset="0"/>
              </a:rPr>
              <a:t>B. Na</a:t>
            </a:r>
            <a:r>
              <a:rPr lang="en-GB" sz="2400" baseline="30000" dirty="0">
                <a:latin typeface="Century Gothic" panose="020B0502020202020204" pitchFamily="34" charset="0"/>
              </a:rPr>
              <a:t>+</a:t>
            </a:r>
          </a:p>
          <a:p>
            <a:pPr marL="342900" indent="-342900">
              <a:buFont typeface="Wingdings" pitchFamily="2" charset="2"/>
              <a:buChar char="q"/>
            </a:pPr>
            <a:r>
              <a:rPr lang="en-GB" sz="2400" dirty="0">
                <a:latin typeface="Century Gothic" panose="020B0502020202020204" pitchFamily="34" charset="0"/>
              </a:rPr>
              <a:t>C. Na</a:t>
            </a:r>
            <a:r>
              <a:rPr lang="en-GB" sz="2400" baseline="30000" dirty="0">
                <a:latin typeface="Century Gothic" panose="020B0502020202020204" pitchFamily="34" charset="0"/>
              </a:rPr>
              <a:t>-</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2660526"/>
            <a:ext cx="8804013" cy="2677656"/>
          </a:xfrm>
          <a:prstGeom prst="rect">
            <a:avLst/>
          </a:prstGeom>
          <a:noFill/>
        </p:spPr>
        <p:txBody>
          <a:bodyPr wrap="none" rtlCol="0">
            <a:spAutoFit/>
          </a:bodyPr>
          <a:lstStyle/>
          <a:p>
            <a:r>
              <a:rPr lang="en-GB" sz="2400" dirty="0">
                <a:latin typeface="Century Gothic" panose="020B0502020202020204" pitchFamily="34" charset="0"/>
              </a:rPr>
              <a:t>2. Which statement is true?</a:t>
            </a:r>
          </a:p>
          <a:p>
            <a:pPr marL="342900" indent="-342900">
              <a:buFont typeface="Wingdings" pitchFamily="2" charset="2"/>
              <a:buChar char="q"/>
            </a:pPr>
            <a:r>
              <a:rPr lang="en-GB" sz="2400" dirty="0">
                <a:latin typeface="Century Gothic" panose="020B0502020202020204" pitchFamily="34" charset="0"/>
              </a:rPr>
              <a:t>A. Metal atoms gain electrons to become positive ions</a:t>
            </a:r>
          </a:p>
          <a:p>
            <a:pPr marL="342900" indent="-342900">
              <a:buFont typeface="Wingdings" pitchFamily="2" charset="2"/>
              <a:buChar char="q"/>
            </a:pPr>
            <a:r>
              <a:rPr lang="en-GB" sz="2400" dirty="0">
                <a:latin typeface="Century Gothic" panose="020B0502020202020204" pitchFamily="34" charset="0"/>
              </a:rPr>
              <a:t>B. Metal atoms gain electrons to become negative ions</a:t>
            </a:r>
          </a:p>
          <a:p>
            <a:pPr marL="342900" indent="-342900">
              <a:buFont typeface="Wingdings" pitchFamily="2" charset="2"/>
              <a:buChar char="q"/>
            </a:pPr>
            <a:r>
              <a:rPr lang="en-GB" sz="2400" dirty="0">
                <a:latin typeface="Century Gothic" panose="020B0502020202020204" pitchFamily="34" charset="0"/>
              </a:rPr>
              <a:t>C. Metal atoms lose electrons to become positive ions</a:t>
            </a:r>
          </a:p>
          <a:p>
            <a:pPr marL="342900" indent="-342900">
              <a:buFont typeface="Wingdings" pitchFamily="2" charset="2"/>
              <a:buChar char="q"/>
            </a:pPr>
            <a:r>
              <a:rPr lang="en-GB" sz="2400" dirty="0">
                <a:latin typeface="Century Gothic" panose="020B0502020202020204" pitchFamily="34" charset="0"/>
              </a:rPr>
              <a:t>D. Metal atoms lose electrons to become negative ions</a:t>
            </a:r>
          </a:p>
          <a:p>
            <a:pPr marL="342900" indent="-342900">
              <a:buFont typeface="Wingdings" pitchFamily="2" charset="2"/>
              <a:buChar char="q"/>
            </a:pPr>
            <a:endParaRPr lang="en-GB" sz="2400" dirty="0">
              <a:latin typeface="Century Gothic" panose="020B0502020202020204" pitchFamily="34" charset="0"/>
            </a:endParaRPr>
          </a:p>
          <a:p>
            <a:pPr marL="342900" indent="-342900">
              <a:buFont typeface="Wingdings" pitchFamily="2" charset="2"/>
              <a:buChar char="q"/>
            </a:pPr>
            <a:endParaRPr lang="en-GB" sz="24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540001" y="4749740"/>
            <a:ext cx="10850242" cy="1938992"/>
          </a:xfrm>
          <a:prstGeom prst="rect">
            <a:avLst/>
          </a:prstGeom>
          <a:noFill/>
        </p:spPr>
        <p:txBody>
          <a:bodyPr wrap="square" rtlCol="0">
            <a:spAutoFit/>
          </a:bodyPr>
          <a:lstStyle/>
          <a:p>
            <a:r>
              <a:rPr lang="en-GB" sz="2400" dirty="0">
                <a:latin typeface="Century Gothic" panose="020B0502020202020204" pitchFamily="34" charset="0"/>
              </a:rPr>
              <a:t>3. The ions within calcium chloride are listed below. What is the empirical formula of calcium chloride?</a:t>
            </a:r>
          </a:p>
          <a:p>
            <a:pPr marL="342900" indent="-342900">
              <a:buFont typeface="Wingdings" pitchFamily="2" charset="2"/>
              <a:buChar char="q"/>
            </a:pPr>
            <a:r>
              <a:rPr lang="en-GB" sz="2400" dirty="0">
                <a:latin typeface="Century Gothic" panose="020B0502020202020204" pitchFamily="34" charset="0"/>
              </a:rPr>
              <a:t>A. CaCl</a:t>
            </a:r>
            <a:r>
              <a:rPr lang="en-GB" sz="2400" baseline="-25000" dirty="0">
                <a:latin typeface="Century Gothic" panose="020B0502020202020204" pitchFamily="34" charset="0"/>
              </a:rPr>
              <a:t>2</a:t>
            </a:r>
            <a:endParaRPr lang="en-GB" sz="2400" dirty="0">
              <a:latin typeface="Century Gothic" panose="020B0502020202020204" pitchFamily="34" charset="0"/>
            </a:endParaRPr>
          </a:p>
          <a:p>
            <a:pPr marL="342900" indent="-342900">
              <a:buFont typeface="Wingdings" pitchFamily="2" charset="2"/>
              <a:buChar char="q"/>
            </a:pPr>
            <a:r>
              <a:rPr lang="en-GB" sz="2400" dirty="0">
                <a:latin typeface="Century Gothic" panose="020B0502020202020204" pitchFamily="34" charset="0"/>
              </a:rPr>
              <a:t>B. Ca</a:t>
            </a:r>
            <a:r>
              <a:rPr lang="en-GB" sz="2400" baseline="-25000" dirty="0">
                <a:latin typeface="Century Gothic" panose="020B0502020202020204" pitchFamily="34" charset="0"/>
              </a:rPr>
              <a:t>2</a:t>
            </a:r>
            <a:r>
              <a:rPr lang="en-GB" sz="2400" dirty="0">
                <a:latin typeface="Century Gothic" panose="020B0502020202020204" pitchFamily="34" charset="0"/>
              </a:rPr>
              <a:t>Cl</a:t>
            </a:r>
          </a:p>
          <a:p>
            <a:pPr marL="342900" indent="-342900">
              <a:buFont typeface="Wingdings" pitchFamily="2" charset="2"/>
              <a:buChar char="q"/>
            </a:pPr>
            <a:r>
              <a:rPr lang="en-GB" sz="2400" dirty="0">
                <a:latin typeface="Century Gothic" panose="020B0502020202020204" pitchFamily="34" charset="0"/>
              </a:rPr>
              <a:t>C. </a:t>
            </a:r>
            <a:r>
              <a:rPr lang="en-GB" sz="2400" dirty="0" err="1">
                <a:latin typeface="Century Gothic" panose="020B0502020202020204" pitchFamily="34" charset="0"/>
              </a:rPr>
              <a:t>CaCl</a:t>
            </a: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485938"/>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40000" y="355638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569762" y="5259583"/>
            <a:ext cx="530915" cy="646331"/>
          </a:xfrm>
          <a:prstGeom prst="rect">
            <a:avLst/>
          </a:prstGeom>
          <a:noFill/>
        </p:spPr>
        <p:txBody>
          <a:bodyPr wrap="none" rtlCol="0">
            <a:spAutoFit/>
          </a:bodyPr>
          <a:lstStyle/>
          <a:p>
            <a:r>
              <a:rPr lang="en-GB" sz="3600" b="1" dirty="0">
                <a:solidFill>
                  <a:srgbClr val="0070C0"/>
                </a:solidFill>
              </a:rPr>
              <a:t>✓</a:t>
            </a:r>
          </a:p>
        </p:txBody>
      </p:sp>
      <p:sp>
        <p:nvSpPr>
          <p:cNvPr id="23" name="TextBox 22">
            <a:extLst>
              <a:ext uri="{FF2B5EF4-FFF2-40B4-BE49-F238E27FC236}">
                <a16:creationId xmlns:a16="http://schemas.microsoft.com/office/drawing/2014/main" id="{F7B1B69B-8AC5-054F-0BA0-F6DC533F342E}"/>
              </a:ext>
            </a:extLst>
          </p:cNvPr>
          <p:cNvSpPr txBox="1"/>
          <p:nvPr/>
        </p:nvSpPr>
        <p:spPr>
          <a:xfrm>
            <a:off x="5730005" y="5786931"/>
            <a:ext cx="1207382" cy="646331"/>
          </a:xfrm>
          <a:prstGeom prst="rect">
            <a:avLst/>
          </a:prstGeom>
          <a:noFill/>
        </p:spPr>
        <p:txBody>
          <a:bodyPr wrap="none" rtlCol="0">
            <a:spAutoFit/>
          </a:bodyPr>
          <a:lstStyle/>
          <a:p>
            <a:r>
              <a:rPr lang="en-GB" sz="3600" b="1" dirty="0">
                <a:latin typeface="Century Gothic" panose="020B0502020202020204" pitchFamily="34" charset="0"/>
              </a:rPr>
              <a:t>Ca</a:t>
            </a:r>
            <a:r>
              <a:rPr lang="en-GB" sz="3600" b="1" baseline="30000" dirty="0">
                <a:latin typeface="Century Gothic" panose="020B0502020202020204" pitchFamily="34" charset="0"/>
              </a:rPr>
              <a:t>2+</a:t>
            </a:r>
          </a:p>
        </p:txBody>
      </p:sp>
      <p:sp>
        <p:nvSpPr>
          <p:cNvPr id="24" name="TextBox 23">
            <a:extLst>
              <a:ext uri="{FF2B5EF4-FFF2-40B4-BE49-F238E27FC236}">
                <a16:creationId xmlns:a16="http://schemas.microsoft.com/office/drawing/2014/main" id="{DBE72953-465D-7F7E-8BF8-E67D92A34757}"/>
              </a:ext>
            </a:extLst>
          </p:cNvPr>
          <p:cNvSpPr txBox="1"/>
          <p:nvPr/>
        </p:nvSpPr>
        <p:spPr>
          <a:xfrm>
            <a:off x="7023652" y="5760322"/>
            <a:ext cx="785793" cy="646331"/>
          </a:xfrm>
          <a:prstGeom prst="rect">
            <a:avLst/>
          </a:prstGeom>
          <a:noFill/>
        </p:spPr>
        <p:txBody>
          <a:bodyPr wrap="none" rtlCol="0">
            <a:spAutoFit/>
          </a:bodyPr>
          <a:lstStyle/>
          <a:p>
            <a:r>
              <a:rPr lang="en-GB" sz="3600" b="1" dirty="0">
                <a:latin typeface="Century Gothic" panose="020B0502020202020204" pitchFamily="34" charset="0"/>
              </a:rPr>
              <a:t>Cl</a:t>
            </a:r>
            <a:r>
              <a:rPr lang="en-GB" sz="3600" b="1" baseline="30000" dirty="0">
                <a:latin typeface="Century Gothic" panose="020B0502020202020204" pitchFamily="34" charset="0"/>
              </a:rPr>
              <a:t>-</a:t>
            </a:r>
          </a:p>
        </p:txBody>
      </p:sp>
      <p:sp>
        <p:nvSpPr>
          <p:cNvPr id="25" name="TextBox 24">
            <a:extLst>
              <a:ext uri="{FF2B5EF4-FFF2-40B4-BE49-F238E27FC236}">
                <a16:creationId xmlns:a16="http://schemas.microsoft.com/office/drawing/2014/main" id="{8F47CBE7-3408-A993-6ABF-54634EAD884F}"/>
              </a:ext>
            </a:extLst>
          </p:cNvPr>
          <p:cNvSpPr txBox="1"/>
          <p:nvPr/>
        </p:nvSpPr>
        <p:spPr>
          <a:xfrm>
            <a:off x="7896442" y="5760321"/>
            <a:ext cx="785793" cy="646331"/>
          </a:xfrm>
          <a:prstGeom prst="rect">
            <a:avLst/>
          </a:prstGeom>
          <a:noFill/>
        </p:spPr>
        <p:txBody>
          <a:bodyPr wrap="none" rtlCol="0">
            <a:spAutoFit/>
          </a:bodyPr>
          <a:lstStyle/>
          <a:p>
            <a:r>
              <a:rPr lang="en-GB" sz="3600" b="1" dirty="0">
                <a:latin typeface="Century Gothic" panose="020B0502020202020204" pitchFamily="34" charset="0"/>
              </a:rPr>
              <a:t>Cl</a:t>
            </a:r>
            <a:r>
              <a:rPr lang="en-GB" sz="3600" b="1" baseline="30000" dirty="0">
                <a:latin typeface="Century Gothic" panose="020B0502020202020204" pitchFamily="34" charset="0"/>
              </a:rPr>
              <a:t>-</a:t>
            </a:r>
          </a:p>
        </p:txBody>
      </p:sp>
    </p:spTree>
    <p:extLst>
      <p:ext uri="{BB962C8B-B14F-4D97-AF65-F5344CB8AC3E}">
        <p14:creationId xmlns:p14="http://schemas.microsoft.com/office/powerpoint/2010/main" val="297757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66063019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6001603"/>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Ions, Ionic Bonding and Deducing Ionic Formulae</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dirty="0">
                <a:solidFill>
                  <a:schemeClr val="dk1"/>
                </a:solidFill>
                <a:latin typeface="Century Gothic"/>
                <a:ea typeface="Century Gothic"/>
                <a:cs typeface="Century Gothic"/>
                <a:sym typeface="Century Gothic"/>
              </a:rPr>
              <a:t>E</a:t>
            </a:r>
            <a:r>
              <a:rPr lang="en-GB" sz="2000" i="0" u="none" strike="noStrike" cap="none" dirty="0">
                <a:solidFill>
                  <a:schemeClr val="dk1"/>
                </a:solidFill>
                <a:latin typeface="Century Gothic"/>
                <a:ea typeface="Century Gothic"/>
                <a:cs typeface="Century Gothic"/>
                <a:sym typeface="Century Gothic"/>
              </a:rPr>
              <a:t>ver since the first airplane flight (over 100 years ago), the science of flight has progressed. Now, we can fly using many different kinds of aircraft including planes, drones and helicopters. All of these methods of flight have one thing in common – they require moving parts. Now, engineers have built and flown the first ever plane that doesn’t need moving parts. Instead, it uses ionic wind – a silent but mighty stream of ions. Ions are charged atoms, or groups of atoms. This ionic wind generates enough thrust to propel the plane into flight. In contrast to traditional aircraft, it requires no fossil fuels to run, and it’s completely silent!</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How long ago was the first airplane flight?</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List three examples of aircraft.</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do all traditional types of aircraft have in common?</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What is an ion?</a:t>
            </a:r>
            <a:endParaRPr lang="en-GB" sz="2000"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Why might this new technology be better than the existing technology?</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BD0D42E2-360F-6647-8B79-79F18957D58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66614" y="5793162"/>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C4.2.3</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969613"/>
            <a:ext cx="7556836" cy="1618281"/>
          </a:xfrm>
        </p:spPr>
        <p:txBody>
          <a:bodyPr/>
          <a:lstStyle/>
          <a:p>
            <a:pPr>
              <a:lnSpc>
                <a:spcPct val="100000"/>
              </a:lnSpc>
              <a:spcBef>
                <a:spcPts val="0"/>
              </a:spcBef>
            </a:pPr>
            <a:r>
              <a:rPr lang="en-US" sz="3200" dirty="0">
                <a:latin typeface="Century Gothic" panose="020B0502020202020204" pitchFamily="34" charset="0"/>
              </a:rPr>
              <a:t>Prior Knowledge Review: </a:t>
            </a:r>
          </a:p>
          <a:p>
            <a:pPr>
              <a:lnSpc>
                <a:spcPct val="100000"/>
              </a:lnSpc>
              <a:spcBef>
                <a:spcPts val="0"/>
              </a:spcBef>
            </a:pPr>
            <a:r>
              <a:rPr lang="en-US" sz="3200" dirty="0">
                <a:latin typeface="Century Gothic" panose="020B0502020202020204" pitchFamily="34" charset="0"/>
              </a:rPr>
              <a:t>Ions, Ionic Bonding and Deducing Ionic Formulae</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12/12/2024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09E81942-F6C7-EE74-A932-85120779C6CC}"/>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394289" y="5332323"/>
            <a:ext cx="1121360" cy="536108"/>
          </a:xfrm>
          <a:prstGeom prst="rect">
            <a:avLst/>
          </a:prstGeom>
        </p:spPr>
      </p:pic>
      <p:pic>
        <p:nvPicPr>
          <p:cNvPr id="6" name="Picture 5">
            <a:extLst>
              <a:ext uri="{FF2B5EF4-FFF2-40B4-BE49-F238E27FC236}">
                <a16:creationId xmlns:a16="http://schemas.microsoft.com/office/drawing/2014/main" id="{77B5496C-0736-8D26-7D59-2A4A1ABA935E}"/>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065A294D-3C41-1D3D-2160-55DBA3B5A51A}"/>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3CBDC7EC-7239-AE9E-F483-5FF8447E8B83}"/>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Reactions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b="1" dirty="0">
                <a:solidFill>
                  <a:srgbClr val="000000"/>
                </a:solidFill>
                <a:latin typeface="Century Gothic" panose="020B0502020202020204" pitchFamily="34" charset="0"/>
                <a:cs typeface="Arial"/>
                <a:sym typeface="Arial"/>
              </a:rPr>
              <a:t>PKR: Ions, Ionic Bonding and Deducing Ionic Formulae</a:t>
            </a:r>
            <a:endParaRPr kumimoji="0" lang="en-US"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how ions are formed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ionic bonding in terms of electrons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Relate the group number of an element to the charge on its ions</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empirical formula</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8" y="4897279"/>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ionic</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ion</a:t>
            </a:r>
          </a:p>
        </p:txBody>
      </p:sp>
      <p:sp>
        <p:nvSpPr>
          <p:cNvPr id="4" name="Rectangle 3">
            <a:extLst>
              <a:ext uri="{FF2B5EF4-FFF2-40B4-BE49-F238E27FC236}">
                <a16:creationId xmlns:a16="http://schemas.microsoft.com/office/drawing/2014/main" id="{01B23DDD-086F-5D0C-9F41-DA03E3A3C5F0}"/>
              </a:ext>
            </a:extLst>
          </p:cNvPr>
          <p:cNvSpPr/>
          <p:nvPr/>
        </p:nvSpPr>
        <p:spPr>
          <a:xfrm>
            <a:off x="6201509" y="5760171"/>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electron</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6" name="Picture 5" descr="Graphical user interface, text, application, email&#10;&#10;Description automatically generated">
            <a:extLst>
              <a:ext uri="{FF2B5EF4-FFF2-40B4-BE49-F238E27FC236}">
                <a16:creationId xmlns:a16="http://schemas.microsoft.com/office/drawing/2014/main" id="{FA33546A-7DBC-8C56-6692-F8741A3A4E0F}"/>
              </a:ext>
            </a:extLst>
          </p:cNvPr>
          <p:cNvPicPr>
            <a:picLocks noChangeAspect="1"/>
          </p:cNvPicPr>
          <p:nvPr/>
        </p:nvPicPr>
        <p:blipFill>
          <a:blip r:embed="rId3"/>
          <a:stretch>
            <a:fillRect/>
          </a:stretch>
        </p:blipFill>
        <p:spPr>
          <a:xfrm>
            <a:off x="7112000" y="4238766"/>
            <a:ext cx="4142317" cy="234183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7C11D-A603-BAC1-7B16-9B0987B3E3FF}"/>
              </a:ext>
            </a:extLst>
          </p:cNvPr>
          <p:cNvSpPr>
            <a:spLocks noGrp="1"/>
          </p:cNvSpPr>
          <p:nvPr>
            <p:ph type="title"/>
          </p:nvPr>
        </p:nvSpPr>
        <p:spPr/>
        <p:txBody>
          <a:bodyPr/>
          <a:lstStyle/>
          <a:p>
            <a:r>
              <a:rPr lang="en-GB" dirty="0">
                <a:latin typeface="Century Gothic" panose="020B0502020202020204" pitchFamily="34" charset="0"/>
              </a:rPr>
              <a:t>Atoms and Ions</a:t>
            </a:r>
          </a:p>
        </p:txBody>
      </p:sp>
      <p:sp>
        <p:nvSpPr>
          <p:cNvPr id="3" name="TextBox 2">
            <a:extLst>
              <a:ext uri="{FF2B5EF4-FFF2-40B4-BE49-F238E27FC236}">
                <a16:creationId xmlns:a16="http://schemas.microsoft.com/office/drawing/2014/main" id="{A4C3BA9C-C90D-1FB4-E02E-8CB478DAEA94}"/>
              </a:ext>
            </a:extLst>
          </p:cNvPr>
          <p:cNvSpPr txBox="1"/>
          <p:nvPr/>
        </p:nvSpPr>
        <p:spPr>
          <a:xfrm>
            <a:off x="540000" y="846207"/>
            <a:ext cx="7822437" cy="476121"/>
          </a:xfrm>
          <a:prstGeom prst="rect">
            <a:avLst/>
          </a:prstGeom>
          <a:solidFill>
            <a:schemeClr val="accent1">
              <a:lumMod val="40000"/>
              <a:lumOff val="60000"/>
            </a:schemeClr>
          </a:solidFill>
        </p:spPr>
        <p:txBody>
          <a:bodyPr wrap="square">
            <a:spAutoFit/>
          </a:bodyPr>
          <a:lstStyle/>
          <a:p>
            <a:r>
              <a:rPr lang="en-US" sz="2400" dirty="0">
                <a:latin typeface="Century Gothic" panose="020B0502020202020204" pitchFamily="34" charset="0"/>
              </a:rPr>
              <a:t>An</a:t>
            </a:r>
            <a:r>
              <a:rPr lang="en-US" sz="2400" b="1" dirty="0">
                <a:latin typeface="Century Gothic" panose="020B0502020202020204" pitchFamily="34" charset="0"/>
              </a:rPr>
              <a:t> ion </a:t>
            </a:r>
            <a:r>
              <a:rPr lang="en-US" sz="2400" dirty="0">
                <a:latin typeface="Century Gothic" panose="020B0502020202020204" pitchFamily="34" charset="0"/>
              </a:rPr>
              <a:t>is a charged particle, or group of particles</a:t>
            </a:r>
          </a:p>
        </p:txBody>
      </p:sp>
      <p:sp>
        <p:nvSpPr>
          <p:cNvPr id="4" name="TextBox 3">
            <a:extLst>
              <a:ext uri="{FF2B5EF4-FFF2-40B4-BE49-F238E27FC236}">
                <a16:creationId xmlns:a16="http://schemas.microsoft.com/office/drawing/2014/main" id="{9EBE0D36-A1C1-20CD-DEA6-EA7D018EFF11}"/>
              </a:ext>
            </a:extLst>
          </p:cNvPr>
          <p:cNvSpPr txBox="1"/>
          <p:nvPr/>
        </p:nvSpPr>
        <p:spPr>
          <a:xfrm>
            <a:off x="522167" y="2048498"/>
            <a:ext cx="5556000" cy="1569660"/>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An atom becomes a </a:t>
            </a:r>
            <a:r>
              <a:rPr lang="en-GB" sz="2400" b="1" dirty="0">
                <a:latin typeface="Century Gothic" panose="020B0502020202020204" pitchFamily="34" charset="0"/>
              </a:rPr>
              <a:t>ne</a:t>
            </a:r>
            <a:r>
              <a:rPr lang="en-GB" sz="2400" b="1" u="sng" dirty="0">
                <a:latin typeface="Century Gothic" panose="020B0502020202020204" pitchFamily="34" charset="0"/>
              </a:rPr>
              <a:t>g</a:t>
            </a:r>
            <a:r>
              <a:rPr lang="en-GB" sz="2400" b="1" dirty="0">
                <a:latin typeface="Century Gothic" panose="020B0502020202020204" pitchFamily="34" charset="0"/>
              </a:rPr>
              <a:t>ative ion </a:t>
            </a:r>
            <a:r>
              <a:rPr lang="en-GB" sz="2400" dirty="0">
                <a:latin typeface="Century Gothic" panose="020B0502020202020204" pitchFamily="34" charset="0"/>
              </a:rPr>
              <a:t>when it </a:t>
            </a:r>
            <a:r>
              <a:rPr lang="en-GB" sz="2400" b="1" u="sng" dirty="0">
                <a:latin typeface="Century Gothic" panose="020B0502020202020204" pitchFamily="34" charset="0"/>
              </a:rPr>
              <a:t>g</a:t>
            </a:r>
            <a:r>
              <a:rPr lang="en-GB" sz="2400" b="1" dirty="0">
                <a:latin typeface="Century Gothic" panose="020B0502020202020204" pitchFamily="34" charset="0"/>
              </a:rPr>
              <a:t>ains electrons</a:t>
            </a:r>
            <a:r>
              <a:rPr lang="en-GB" sz="2400" dirty="0">
                <a:latin typeface="Century Gothic" panose="020B0502020202020204" pitchFamily="34" charset="0"/>
              </a:rPr>
              <a:t>.</a:t>
            </a:r>
          </a:p>
          <a:p>
            <a:pPr marL="342900" indent="-342900">
              <a:buFont typeface="Arial" panose="020B0604020202020204" pitchFamily="34" charset="0"/>
              <a:buChar char="•"/>
            </a:pPr>
            <a:r>
              <a:rPr lang="en-GB" sz="2400" b="1" u="sng" dirty="0">
                <a:latin typeface="Century Gothic" panose="020B0502020202020204" pitchFamily="34" charset="0"/>
              </a:rPr>
              <a:t>N</a:t>
            </a:r>
            <a:r>
              <a:rPr lang="en-GB" sz="2400" b="1" dirty="0">
                <a:latin typeface="Century Gothic" panose="020B0502020202020204" pitchFamily="34" charset="0"/>
              </a:rPr>
              <a:t>on-metals</a:t>
            </a:r>
            <a:r>
              <a:rPr lang="en-GB" sz="2400" dirty="0">
                <a:latin typeface="Century Gothic" panose="020B0502020202020204" pitchFamily="34" charset="0"/>
              </a:rPr>
              <a:t> usually form </a:t>
            </a:r>
            <a:r>
              <a:rPr lang="en-GB" sz="2400" b="1" u="sng" dirty="0">
                <a:latin typeface="Century Gothic" panose="020B0502020202020204" pitchFamily="34" charset="0"/>
              </a:rPr>
              <a:t>n</a:t>
            </a:r>
            <a:r>
              <a:rPr lang="en-GB" sz="2400" b="1" dirty="0">
                <a:latin typeface="Century Gothic" panose="020B0502020202020204" pitchFamily="34" charset="0"/>
              </a:rPr>
              <a:t>egative ions</a:t>
            </a:r>
          </a:p>
        </p:txBody>
      </p:sp>
      <p:sp>
        <p:nvSpPr>
          <p:cNvPr id="5" name="TextBox 4">
            <a:extLst>
              <a:ext uri="{FF2B5EF4-FFF2-40B4-BE49-F238E27FC236}">
                <a16:creationId xmlns:a16="http://schemas.microsoft.com/office/drawing/2014/main" id="{1D5A810C-BB62-9F27-7825-23D796F2E9E5}"/>
              </a:ext>
            </a:extLst>
          </p:cNvPr>
          <p:cNvSpPr txBox="1"/>
          <p:nvPr/>
        </p:nvSpPr>
        <p:spPr>
          <a:xfrm>
            <a:off x="540000" y="3746327"/>
            <a:ext cx="5556000" cy="1200329"/>
          </a:xfrm>
          <a:prstGeom prst="rect">
            <a:avLst/>
          </a:prstGeom>
          <a:noFill/>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An atom becomes a </a:t>
            </a:r>
            <a:r>
              <a:rPr lang="en-GB" sz="2400" b="1" dirty="0">
                <a:latin typeface="Century Gothic" panose="020B0502020202020204" pitchFamily="34" charset="0"/>
              </a:rPr>
              <a:t>positive ion </a:t>
            </a:r>
            <a:r>
              <a:rPr lang="en-GB" sz="2400" dirty="0">
                <a:latin typeface="Century Gothic" panose="020B0502020202020204" pitchFamily="34" charset="0"/>
              </a:rPr>
              <a:t>when it </a:t>
            </a:r>
            <a:r>
              <a:rPr lang="en-GB" sz="2400" b="1" dirty="0">
                <a:latin typeface="Century Gothic" panose="020B0502020202020204" pitchFamily="34" charset="0"/>
              </a:rPr>
              <a:t>loses electrons</a:t>
            </a:r>
            <a:r>
              <a:rPr lang="en-GB" sz="2400" dirty="0">
                <a:latin typeface="Century Gothic" panose="020B0502020202020204" pitchFamily="34" charset="0"/>
              </a:rPr>
              <a:t>.</a:t>
            </a:r>
          </a:p>
          <a:p>
            <a:pPr marL="342900" indent="-342900">
              <a:buFont typeface="Arial" panose="020B0604020202020204" pitchFamily="34" charset="0"/>
              <a:buChar char="•"/>
            </a:pPr>
            <a:r>
              <a:rPr lang="en-GB" sz="2400" b="1" dirty="0">
                <a:latin typeface="Century Gothic" panose="020B0502020202020204" pitchFamily="34" charset="0"/>
              </a:rPr>
              <a:t>Metals</a:t>
            </a:r>
            <a:r>
              <a:rPr lang="en-GB" sz="2400" dirty="0">
                <a:latin typeface="Century Gothic" panose="020B0502020202020204" pitchFamily="34" charset="0"/>
              </a:rPr>
              <a:t> usually form </a:t>
            </a:r>
            <a:r>
              <a:rPr lang="en-GB" sz="2400" b="1" dirty="0">
                <a:latin typeface="Century Gothic" panose="020B0502020202020204" pitchFamily="34" charset="0"/>
              </a:rPr>
              <a:t>positive ions</a:t>
            </a:r>
          </a:p>
        </p:txBody>
      </p:sp>
      <p:sp>
        <p:nvSpPr>
          <p:cNvPr id="6" name="TextBox 5">
            <a:extLst>
              <a:ext uri="{FF2B5EF4-FFF2-40B4-BE49-F238E27FC236}">
                <a16:creationId xmlns:a16="http://schemas.microsoft.com/office/drawing/2014/main" id="{D29D6721-FA14-3509-3A3E-F7430E8D5540}"/>
              </a:ext>
            </a:extLst>
          </p:cNvPr>
          <p:cNvSpPr txBox="1"/>
          <p:nvPr/>
        </p:nvSpPr>
        <p:spPr>
          <a:xfrm>
            <a:off x="540000" y="1372967"/>
            <a:ext cx="10498387" cy="461665"/>
          </a:xfrm>
          <a:prstGeom prst="rect">
            <a:avLst/>
          </a:prstGeom>
          <a:noFill/>
        </p:spPr>
        <p:txBody>
          <a:bodyPr wrap="none" rtlCol="0">
            <a:spAutoFit/>
          </a:bodyPr>
          <a:lstStyle/>
          <a:p>
            <a:r>
              <a:rPr lang="en-GB" sz="2400" dirty="0">
                <a:latin typeface="Century Gothic" panose="020B0502020202020204" pitchFamily="34" charset="0"/>
              </a:rPr>
              <a:t>Atoms form ions in order to achieve a </a:t>
            </a:r>
            <a:r>
              <a:rPr lang="en-GB" sz="2400" b="1" dirty="0">
                <a:latin typeface="Century Gothic" panose="020B0502020202020204" pitchFamily="34" charset="0"/>
              </a:rPr>
              <a:t>stable electronic arrangement</a:t>
            </a:r>
          </a:p>
        </p:txBody>
      </p:sp>
      <p:sp>
        <p:nvSpPr>
          <p:cNvPr id="11" name="Oval 10">
            <a:extLst>
              <a:ext uri="{FF2B5EF4-FFF2-40B4-BE49-F238E27FC236}">
                <a16:creationId xmlns:a16="http://schemas.microsoft.com/office/drawing/2014/main" id="{2E9A18C4-031F-A2D2-25DC-D3EAFC128D85}"/>
              </a:ext>
            </a:extLst>
          </p:cNvPr>
          <p:cNvSpPr/>
          <p:nvPr/>
        </p:nvSpPr>
        <p:spPr>
          <a:xfrm>
            <a:off x="6635624" y="2107512"/>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Left Bracket 30">
            <a:extLst>
              <a:ext uri="{FF2B5EF4-FFF2-40B4-BE49-F238E27FC236}">
                <a16:creationId xmlns:a16="http://schemas.microsoft.com/office/drawing/2014/main" id="{280BDD7B-3D53-4B56-769C-C21C2FFBCB20}"/>
              </a:ext>
            </a:extLst>
          </p:cNvPr>
          <p:cNvSpPr/>
          <p:nvPr/>
        </p:nvSpPr>
        <p:spPr>
          <a:xfrm>
            <a:off x="9402144" y="2030776"/>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32" name="Right Bracket 31">
            <a:extLst>
              <a:ext uri="{FF2B5EF4-FFF2-40B4-BE49-F238E27FC236}">
                <a16:creationId xmlns:a16="http://schemas.microsoft.com/office/drawing/2014/main" id="{79E7BD05-18FE-D699-C91D-F671BA912D8B}"/>
              </a:ext>
            </a:extLst>
          </p:cNvPr>
          <p:cNvSpPr/>
          <p:nvPr/>
        </p:nvSpPr>
        <p:spPr>
          <a:xfrm>
            <a:off x="10949312" y="2051857"/>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33" name="TextBox 32">
            <a:extLst>
              <a:ext uri="{FF2B5EF4-FFF2-40B4-BE49-F238E27FC236}">
                <a16:creationId xmlns:a16="http://schemas.microsoft.com/office/drawing/2014/main" id="{4CFB6400-6CC8-17BF-DF22-28377C83E826}"/>
              </a:ext>
            </a:extLst>
          </p:cNvPr>
          <p:cNvSpPr txBox="1"/>
          <p:nvPr/>
        </p:nvSpPr>
        <p:spPr>
          <a:xfrm>
            <a:off x="11058373" y="1690444"/>
            <a:ext cx="436338" cy="400110"/>
          </a:xfrm>
          <a:prstGeom prst="rect">
            <a:avLst/>
          </a:prstGeom>
          <a:noFill/>
        </p:spPr>
        <p:txBody>
          <a:bodyPr wrap="none" rtlCol="0">
            <a:spAutoFit/>
          </a:bodyPr>
          <a:lstStyle/>
          <a:p>
            <a:r>
              <a:rPr lang="en-GB" sz="2000" b="1" dirty="0">
                <a:latin typeface="Century Gothic" panose="020B0502020202020204" pitchFamily="34" charset="0"/>
              </a:rPr>
              <a:t>2-</a:t>
            </a:r>
          </a:p>
        </p:txBody>
      </p:sp>
      <p:sp>
        <p:nvSpPr>
          <p:cNvPr id="34" name="Oval 33">
            <a:extLst>
              <a:ext uri="{FF2B5EF4-FFF2-40B4-BE49-F238E27FC236}">
                <a16:creationId xmlns:a16="http://schemas.microsoft.com/office/drawing/2014/main" id="{88896E5F-1396-F597-60A4-A211FBDE566F}"/>
              </a:ext>
            </a:extLst>
          </p:cNvPr>
          <p:cNvSpPr/>
          <p:nvPr/>
        </p:nvSpPr>
        <p:spPr>
          <a:xfrm>
            <a:off x="6890852" y="2364483"/>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5263946-B838-8DE5-BCE2-5C3447FF1B11}"/>
              </a:ext>
            </a:extLst>
          </p:cNvPr>
          <p:cNvSpPr/>
          <p:nvPr/>
        </p:nvSpPr>
        <p:spPr>
          <a:xfrm>
            <a:off x="7362613" y="233758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Oval 35">
            <a:extLst>
              <a:ext uri="{FF2B5EF4-FFF2-40B4-BE49-F238E27FC236}">
                <a16:creationId xmlns:a16="http://schemas.microsoft.com/office/drawing/2014/main" id="{BDD5834E-61D6-FAAF-3AC6-3C1464BCD28B}"/>
              </a:ext>
            </a:extLst>
          </p:cNvPr>
          <p:cNvSpPr/>
          <p:nvPr/>
        </p:nvSpPr>
        <p:spPr>
          <a:xfrm>
            <a:off x="7393990" y="329680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67E8F39D-257E-394A-16F2-B88891C83D11}"/>
              </a:ext>
            </a:extLst>
          </p:cNvPr>
          <p:cNvSpPr/>
          <p:nvPr/>
        </p:nvSpPr>
        <p:spPr>
          <a:xfrm>
            <a:off x="7385026" y="354333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39EF711-0F69-E104-404A-D0BAC380196F}"/>
              </a:ext>
            </a:extLst>
          </p:cNvPr>
          <p:cNvSpPr/>
          <p:nvPr/>
        </p:nvSpPr>
        <p:spPr>
          <a:xfrm>
            <a:off x="7358132" y="207761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1DDC07E2-112D-EC1E-F591-7367728C63FF}"/>
              </a:ext>
            </a:extLst>
          </p:cNvPr>
          <p:cNvSpPr/>
          <p:nvPr/>
        </p:nvSpPr>
        <p:spPr>
          <a:xfrm>
            <a:off x="8138058" y="280375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07C9E5E7-7A1B-6FB8-EB35-B5CA448E9AD3}"/>
              </a:ext>
            </a:extLst>
          </p:cNvPr>
          <p:cNvSpPr/>
          <p:nvPr/>
        </p:nvSpPr>
        <p:spPr>
          <a:xfrm>
            <a:off x="6609582" y="283512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0CFDA891-9D25-2B2C-B297-E9113B6FBA8E}"/>
              </a:ext>
            </a:extLst>
          </p:cNvPr>
          <p:cNvSpPr/>
          <p:nvPr/>
        </p:nvSpPr>
        <p:spPr>
          <a:xfrm>
            <a:off x="7900495" y="227035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B6BDA5DD-448F-A325-F5B8-E88466501701}"/>
              </a:ext>
            </a:extLst>
          </p:cNvPr>
          <p:cNvSpPr/>
          <p:nvPr/>
        </p:nvSpPr>
        <p:spPr>
          <a:xfrm>
            <a:off x="7927389" y="3319221"/>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A7C74ADD-FD97-541D-942F-319A4829E018}"/>
              </a:ext>
            </a:extLst>
          </p:cNvPr>
          <p:cNvSpPr/>
          <p:nvPr/>
        </p:nvSpPr>
        <p:spPr>
          <a:xfrm>
            <a:off x="9518682" y="2104607"/>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7131E45-0E8D-E467-01E4-616821F437AA}"/>
              </a:ext>
            </a:extLst>
          </p:cNvPr>
          <p:cNvSpPr/>
          <p:nvPr/>
        </p:nvSpPr>
        <p:spPr>
          <a:xfrm>
            <a:off x="9773910" y="2361578"/>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AF508C0-A4FC-7601-3B77-015A85A8EC3D}"/>
              </a:ext>
            </a:extLst>
          </p:cNvPr>
          <p:cNvSpPr/>
          <p:nvPr/>
        </p:nvSpPr>
        <p:spPr>
          <a:xfrm>
            <a:off x="10245671" y="233468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D2894DD4-AB54-C4D3-BF37-96A276503815}"/>
              </a:ext>
            </a:extLst>
          </p:cNvPr>
          <p:cNvSpPr/>
          <p:nvPr/>
        </p:nvSpPr>
        <p:spPr>
          <a:xfrm>
            <a:off x="10277048" y="329390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E362C28B-14B1-FF08-610B-1B942EB58384}"/>
              </a:ext>
            </a:extLst>
          </p:cNvPr>
          <p:cNvSpPr/>
          <p:nvPr/>
        </p:nvSpPr>
        <p:spPr>
          <a:xfrm>
            <a:off x="10268084" y="354043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178BED3E-3E17-C495-A26C-5789AA222D20}"/>
              </a:ext>
            </a:extLst>
          </p:cNvPr>
          <p:cNvSpPr/>
          <p:nvPr/>
        </p:nvSpPr>
        <p:spPr>
          <a:xfrm>
            <a:off x="10241190" y="207470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84A9A867-C8D7-B30D-7C0F-C1A72A120CBD}"/>
              </a:ext>
            </a:extLst>
          </p:cNvPr>
          <p:cNvSpPr/>
          <p:nvPr/>
        </p:nvSpPr>
        <p:spPr>
          <a:xfrm>
            <a:off x="11021116" y="280084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2A798B46-7A62-B42A-1854-502791781B5D}"/>
              </a:ext>
            </a:extLst>
          </p:cNvPr>
          <p:cNvSpPr/>
          <p:nvPr/>
        </p:nvSpPr>
        <p:spPr>
          <a:xfrm>
            <a:off x="9492640" y="2832224"/>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A5DD9911-591B-A111-3F99-5942F97E50EC}"/>
              </a:ext>
            </a:extLst>
          </p:cNvPr>
          <p:cNvSpPr/>
          <p:nvPr/>
        </p:nvSpPr>
        <p:spPr>
          <a:xfrm>
            <a:off x="10783553" y="226745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DD0F0FB2-E0F6-E676-25D2-CEAFFEDD8835}"/>
              </a:ext>
            </a:extLst>
          </p:cNvPr>
          <p:cNvSpPr/>
          <p:nvPr/>
        </p:nvSpPr>
        <p:spPr>
          <a:xfrm>
            <a:off x="10810447" y="331631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TextBox 53">
            <a:extLst>
              <a:ext uri="{FF2B5EF4-FFF2-40B4-BE49-F238E27FC236}">
                <a16:creationId xmlns:a16="http://schemas.microsoft.com/office/drawing/2014/main" id="{241C2E0B-6116-251D-CC2A-FE75BF7A0D57}"/>
              </a:ext>
            </a:extLst>
          </p:cNvPr>
          <p:cNvSpPr txBox="1"/>
          <p:nvPr/>
        </p:nvSpPr>
        <p:spPr>
          <a:xfrm>
            <a:off x="9515389" y="2174969"/>
            <a:ext cx="365806" cy="400110"/>
          </a:xfrm>
          <a:prstGeom prst="rect">
            <a:avLst/>
          </a:prstGeom>
          <a:noFill/>
        </p:spPr>
        <p:txBody>
          <a:bodyPr wrap="none" rtlCol="0">
            <a:spAutoFit/>
          </a:bodyPr>
          <a:lstStyle/>
          <a:p>
            <a:r>
              <a:rPr lang="en-GB" sz="2000" b="1" dirty="0">
                <a:solidFill>
                  <a:srgbClr val="7030A0"/>
                </a:solidFill>
              </a:rPr>
              <a:t>×</a:t>
            </a:r>
          </a:p>
        </p:txBody>
      </p:sp>
      <p:sp>
        <p:nvSpPr>
          <p:cNvPr id="55" name="TextBox 54">
            <a:extLst>
              <a:ext uri="{FF2B5EF4-FFF2-40B4-BE49-F238E27FC236}">
                <a16:creationId xmlns:a16="http://schemas.microsoft.com/office/drawing/2014/main" id="{2EB5418E-F90E-E880-3577-0C6F1831AFD9}"/>
              </a:ext>
            </a:extLst>
          </p:cNvPr>
          <p:cNvSpPr txBox="1"/>
          <p:nvPr/>
        </p:nvSpPr>
        <p:spPr>
          <a:xfrm>
            <a:off x="9587107" y="3161083"/>
            <a:ext cx="365806" cy="400110"/>
          </a:xfrm>
          <a:prstGeom prst="rect">
            <a:avLst/>
          </a:prstGeom>
          <a:noFill/>
        </p:spPr>
        <p:txBody>
          <a:bodyPr wrap="none" rtlCol="0">
            <a:spAutoFit/>
          </a:bodyPr>
          <a:lstStyle/>
          <a:p>
            <a:r>
              <a:rPr lang="en-GB" sz="2000" b="1" dirty="0">
                <a:solidFill>
                  <a:srgbClr val="7030A0"/>
                </a:solidFill>
              </a:rPr>
              <a:t>×</a:t>
            </a:r>
          </a:p>
        </p:txBody>
      </p:sp>
      <p:sp>
        <p:nvSpPr>
          <p:cNvPr id="56" name="Oval 55">
            <a:extLst>
              <a:ext uri="{FF2B5EF4-FFF2-40B4-BE49-F238E27FC236}">
                <a16:creationId xmlns:a16="http://schemas.microsoft.com/office/drawing/2014/main" id="{74A36EF7-8F73-54F9-E4A0-BEAA5CCEE687}"/>
              </a:ext>
            </a:extLst>
          </p:cNvPr>
          <p:cNvSpPr/>
          <p:nvPr/>
        </p:nvSpPr>
        <p:spPr>
          <a:xfrm>
            <a:off x="6635624" y="4635379"/>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C2E32D44-A38B-E342-DB07-C9046A68E23C}"/>
              </a:ext>
            </a:extLst>
          </p:cNvPr>
          <p:cNvSpPr txBox="1"/>
          <p:nvPr/>
        </p:nvSpPr>
        <p:spPr>
          <a:xfrm>
            <a:off x="11174494" y="4166454"/>
            <a:ext cx="39946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60" name="Oval 59">
            <a:extLst>
              <a:ext uri="{FF2B5EF4-FFF2-40B4-BE49-F238E27FC236}">
                <a16:creationId xmlns:a16="http://schemas.microsoft.com/office/drawing/2014/main" id="{373E826C-D7DD-5053-CFE6-609FB524E7FC}"/>
              </a:ext>
            </a:extLst>
          </p:cNvPr>
          <p:cNvSpPr/>
          <p:nvPr/>
        </p:nvSpPr>
        <p:spPr>
          <a:xfrm>
            <a:off x="6890852" y="4892350"/>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71A70EE0-97E8-954D-2562-D4E2CEC0C1CF}"/>
              </a:ext>
            </a:extLst>
          </p:cNvPr>
          <p:cNvSpPr txBox="1"/>
          <p:nvPr/>
        </p:nvSpPr>
        <p:spPr>
          <a:xfrm>
            <a:off x="7225945" y="4429487"/>
            <a:ext cx="365806" cy="400110"/>
          </a:xfrm>
          <a:prstGeom prst="rect">
            <a:avLst/>
          </a:prstGeom>
          <a:noFill/>
        </p:spPr>
        <p:txBody>
          <a:bodyPr wrap="none" rtlCol="0">
            <a:spAutoFit/>
          </a:bodyPr>
          <a:lstStyle/>
          <a:p>
            <a:r>
              <a:rPr lang="en-GB" sz="2000" b="1" dirty="0">
                <a:solidFill>
                  <a:srgbClr val="7030A0"/>
                </a:solidFill>
              </a:rPr>
              <a:t>×</a:t>
            </a:r>
          </a:p>
        </p:txBody>
      </p:sp>
      <p:sp>
        <p:nvSpPr>
          <p:cNvPr id="82" name="TextBox 81">
            <a:extLst>
              <a:ext uri="{FF2B5EF4-FFF2-40B4-BE49-F238E27FC236}">
                <a16:creationId xmlns:a16="http://schemas.microsoft.com/office/drawing/2014/main" id="{510ABE2A-074C-439D-6199-37B9AC722EDE}"/>
              </a:ext>
            </a:extLst>
          </p:cNvPr>
          <p:cNvSpPr txBox="1"/>
          <p:nvPr/>
        </p:nvSpPr>
        <p:spPr>
          <a:xfrm>
            <a:off x="7227292" y="4689895"/>
            <a:ext cx="365806" cy="400110"/>
          </a:xfrm>
          <a:prstGeom prst="rect">
            <a:avLst/>
          </a:prstGeom>
          <a:noFill/>
        </p:spPr>
        <p:txBody>
          <a:bodyPr wrap="none" rtlCol="0">
            <a:spAutoFit/>
          </a:bodyPr>
          <a:lstStyle/>
          <a:p>
            <a:r>
              <a:rPr lang="en-GB" sz="2000" b="1" dirty="0">
                <a:solidFill>
                  <a:srgbClr val="7030A0"/>
                </a:solidFill>
              </a:rPr>
              <a:t>×</a:t>
            </a:r>
          </a:p>
        </p:txBody>
      </p:sp>
      <p:sp>
        <p:nvSpPr>
          <p:cNvPr id="83" name="TextBox 82">
            <a:extLst>
              <a:ext uri="{FF2B5EF4-FFF2-40B4-BE49-F238E27FC236}">
                <a16:creationId xmlns:a16="http://schemas.microsoft.com/office/drawing/2014/main" id="{15D146D2-D6D5-A0F2-0877-FEDC9E42306C}"/>
              </a:ext>
            </a:extLst>
          </p:cNvPr>
          <p:cNvSpPr txBox="1"/>
          <p:nvPr/>
        </p:nvSpPr>
        <p:spPr>
          <a:xfrm>
            <a:off x="7229478" y="5651517"/>
            <a:ext cx="365806" cy="400110"/>
          </a:xfrm>
          <a:prstGeom prst="rect">
            <a:avLst/>
          </a:prstGeom>
          <a:noFill/>
        </p:spPr>
        <p:txBody>
          <a:bodyPr wrap="none" rtlCol="0">
            <a:spAutoFit/>
          </a:bodyPr>
          <a:lstStyle/>
          <a:p>
            <a:r>
              <a:rPr lang="en-GB" sz="2000" b="1" dirty="0">
                <a:solidFill>
                  <a:srgbClr val="7030A0"/>
                </a:solidFill>
              </a:rPr>
              <a:t>×</a:t>
            </a:r>
          </a:p>
        </p:txBody>
      </p:sp>
      <p:sp>
        <p:nvSpPr>
          <p:cNvPr id="84" name="TextBox 83">
            <a:extLst>
              <a:ext uri="{FF2B5EF4-FFF2-40B4-BE49-F238E27FC236}">
                <a16:creationId xmlns:a16="http://schemas.microsoft.com/office/drawing/2014/main" id="{D794C527-333C-8EA3-5B16-921AE7EFA03C}"/>
              </a:ext>
            </a:extLst>
          </p:cNvPr>
          <p:cNvSpPr txBox="1"/>
          <p:nvPr/>
        </p:nvSpPr>
        <p:spPr>
          <a:xfrm>
            <a:off x="7232771" y="5911144"/>
            <a:ext cx="365806" cy="400110"/>
          </a:xfrm>
          <a:prstGeom prst="rect">
            <a:avLst/>
          </a:prstGeom>
          <a:noFill/>
        </p:spPr>
        <p:txBody>
          <a:bodyPr wrap="none" rtlCol="0">
            <a:spAutoFit/>
          </a:bodyPr>
          <a:lstStyle/>
          <a:p>
            <a:r>
              <a:rPr lang="en-GB" sz="2000" b="1" dirty="0">
                <a:solidFill>
                  <a:srgbClr val="7030A0"/>
                </a:solidFill>
              </a:rPr>
              <a:t>×</a:t>
            </a:r>
          </a:p>
        </p:txBody>
      </p:sp>
      <p:sp>
        <p:nvSpPr>
          <p:cNvPr id="85" name="TextBox 84">
            <a:extLst>
              <a:ext uri="{FF2B5EF4-FFF2-40B4-BE49-F238E27FC236}">
                <a16:creationId xmlns:a16="http://schemas.microsoft.com/office/drawing/2014/main" id="{66C4249C-29C5-58E6-3B43-4C2BD57B0BDE}"/>
              </a:ext>
            </a:extLst>
          </p:cNvPr>
          <p:cNvSpPr txBox="1"/>
          <p:nvPr/>
        </p:nvSpPr>
        <p:spPr>
          <a:xfrm>
            <a:off x="6471790" y="5180420"/>
            <a:ext cx="365806" cy="400110"/>
          </a:xfrm>
          <a:prstGeom prst="rect">
            <a:avLst/>
          </a:prstGeom>
          <a:noFill/>
        </p:spPr>
        <p:txBody>
          <a:bodyPr wrap="none" rtlCol="0">
            <a:spAutoFit/>
          </a:bodyPr>
          <a:lstStyle/>
          <a:p>
            <a:r>
              <a:rPr lang="en-GB" sz="2000" b="1" dirty="0">
                <a:solidFill>
                  <a:srgbClr val="7030A0"/>
                </a:solidFill>
              </a:rPr>
              <a:t>×</a:t>
            </a:r>
          </a:p>
        </p:txBody>
      </p:sp>
      <p:sp>
        <p:nvSpPr>
          <p:cNvPr id="86" name="TextBox 85">
            <a:extLst>
              <a:ext uri="{FF2B5EF4-FFF2-40B4-BE49-F238E27FC236}">
                <a16:creationId xmlns:a16="http://schemas.microsoft.com/office/drawing/2014/main" id="{8D72CE05-5716-1D81-F797-33FA62334F1A}"/>
              </a:ext>
            </a:extLst>
          </p:cNvPr>
          <p:cNvSpPr txBox="1"/>
          <p:nvPr/>
        </p:nvSpPr>
        <p:spPr>
          <a:xfrm>
            <a:off x="7996631" y="5167425"/>
            <a:ext cx="365806" cy="400110"/>
          </a:xfrm>
          <a:prstGeom prst="rect">
            <a:avLst/>
          </a:prstGeom>
          <a:noFill/>
        </p:spPr>
        <p:txBody>
          <a:bodyPr wrap="none" rtlCol="0">
            <a:spAutoFit/>
          </a:bodyPr>
          <a:lstStyle/>
          <a:p>
            <a:r>
              <a:rPr lang="en-GB" sz="2000" b="1" dirty="0">
                <a:solidFill>
                  <a:srgbClr val="7030A0"/>
                </a:solidFill>
              </a:rPr>
              <a:t>×</a:t>
            </a:r>
          </a:p>
        </p:txBody>
      </p:sp>
      <p:sp>
        <p:nvSpPr>
          <p:cNvPr id="87" name="TextBox 86">
            <a:extLst>
              <a:ext uri="{FF2B5EF4-FFF2-40B4-BE49-F238E27FC236}">
                <a16:creationId xmlns:a16="http://schemas.microsoft.com/office/drawing/2014/main" id="{D88A26AC-DAD1-12D0-FDFE-353C324C4369}"/>
              </a:ext>
            </a:extLst>
          </p:cNvPr>
          <p:cNvSpPr txBox="1"/>
          <p:nvPr/>
        </p:nvSpPr>
        <p:spPr>
          <a:xfrm>
            <a:off x="6642023" y="4671792"/>
            <a:ext cx="365806" cy="400110"/>
          </a:xfrm>
          <a:prstGeom prst="rect">
            <a:avLst/>
          </a:prstGeom>
          <a:noFill/>
        </p:spPr>
        <p:txBody>
          <a:bodyPr wrap="none" rtlCol="0">
            <a:spAutoFit/>
          </a:bodyPr>
          <a:lstStyle/>
          <a:p>
            <a:r>
              <a:rPr lang="en-GB" sz="2000" b="1" dirty="0">
                <a:solidFill>
                  <a:srgbClr val="7030A0"/>
                </a:solidFill>
              </a:rPr>
              <a:t>×</a:t>
            </a:r>
          </a:p>
        </p:txBody>
      </p:sp>
      <p:sp>
        <p:nvSpPr>
          <p:cNvPr id="88" name="TextBox 87">
            <a:extLst>
              <a:ext uri="{FF2B5EF4-FFF2-40B4-BE49-F238E27FC236}">
                <a16:creationId xmlns:a16="http://schemas.microsoft.com/office/drawing/2014/main" id="{55FECBDA-D92A-64CE-EB70-4D04C31991C5}"/>
              </a:ext>
            </a:extLst>
          </p:cNvPr>
          <p:cNvSpPr txBox="1"/>
          <p:nvPr/>
        </p:nvSpPr>
        <p:spPr>
          <a:xfrm>
            <a:off x="7803359" y="4649751"/>
            <a:ext cx="365806" cy="400110"/>
          </a:xfrm>
          <a:prstGeom prst="rect">
            <a:avLst/>
          </a:prstGeom>
          <a:noFill/>
        </p:spPr>
        <p:txBody>
          <a:bodyPr wrap="none" rtlCol="0">
            <a:spAutoFit/>
          </a:bodyPr>
          <a:lstStyle/>
          <a:p>
            <a:r>
              <a:rPr lang="en-GB" sz="2000" b="1" dirty="0">
                <a:solidFill>
                  <a:srgbClr val="7030A0"/>
                </a:solidFill>
              </a:rPr>
              <a:t>×</a:t>
            </a:r>
          </a:p>
        </p:txBody>
      </p:sp>
      <p:sp>
        <p:nvSpPr>
          <p:cNvPr id="89" name="TextBox 88">
            <a:extLst>
              <a:ext uri="{FF2B5EF4-FFF2-40B4-BE49-F238E27FC236}">
                <a16:creationId xmlns:a16="http://schemas.microsoft.com/office/drawing/2014/main" id="{442A055A-15C8-1729-53F4-CEE20E80F2B2}"/>
              </a:ext>
            </a:extLst>
          </p:cNvPr>
          <p:cNvSpPr txBox="1"/>
          <p:nvPr/>
        </p:nvSpPr>
        <p:spPr>
          <a:xfrm>
            <a:off x="6665023" y="5674230"/>
            <a:ext cx="365806" cy="400110"/>
          </a:xfrm>
          <a:prstGeom prst="rect">
            <a:avLst/>
          </a:prstGeom>
          <a:noFill/>
        </p:spPr>
        <p:txBody>
          <a:bodyPr wrap="none" rtlCol="0">
            <a:spAutoFit/>
          </a:bodyPr>
          <a:lstStyle/>
          <a:p>
            <a:r>
              <a:rPr lang="en-GB" sz="2000" b="1" dirty="0">
                <a:solidFill>
                  <a:srgbClr val="7030A0"/>
                </a:solidFill>
              </a:rPr>
              <a:t>×</a:t>
            </a:r>
          </a:p>
        </p:txBody>
      </p:sp>
      <p:sp>
        <p:nvSpPr>
          <p:cNvPr id="90" name="TextBox 89">
            <a:extLst>
              <a:ext uri="{FF2B5EF4-FFF2-40B4-BE49-F238E27FC236}">
                <a16:creationId xmlns:a16="http://schemas.microsoft.com/office/drawing/2014/main" id="{333B2AF2-3203-D187-979C-9D13823A1568}"/>
              </a:ext>
            </a:extLst>
          </p:cNvPr>
          <p:cNvSpPr txBox="1"/>
          <p:nvPr/>
        </p:nvSpPr>
        <p:spPr>
          <a:xfrm>
            <a:off x="7786197" y="5663867"/>
            <a:ext cx="365806" cy="400110"/>
          </a:xfrm>
          <a:prstGeom prst="rect">
            <a:avLst/>
          </a:prstGeom>
          <a:noFill/>
        </p:spPr>
        <p:txBody>
          <a:bodyPr wrap="none" rtlCol="0">
            <a:spAutoFit/>
          </a:bodyPr>
          <a:lstStyle/>
          <a:p>
            <a:r>
              <a:rPr lang="en-GB" sz="2000" b="1" dirty="0">
                <a:solidFill>
                  <a:srgbClr val="7030A0"/>
                </a:solidFill>
              </a:rPr>
              <a:t>×</a:t>
            </a:r>
          </a:p>
        </p:txBody>
      </p:sp>
      <p:sp>
        <p:nvSpPr>
          <p:cNvPr id="91" name="Oval 90">
            <a:extLst>
              <a:ext uri="{FF2B5EF4-FFF2-40B4-BE49-F238E27FC236}">
                <a16:creationId xmlns:a16="http://schemas.microsoft.com/office/drawing/2014/main" id="{22490DE8-AD9B-DDA1-03E3-96631D9DF7E4}"/>
              </a:ext>
            </a:extLst>
          </p:cNvPr>
          <p:cNvSpPr/>
          <p:nvPr/>
        </p:nvSpPr>
        <p:spPr>
          <a:xfrm>
            <a:off x="6396645" y="4371093"/>
            <a:ext cx="2000633" cy="1980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extBox 91">
            <a:extLst>
              <a:ext uri="{FF2B5EF4-FFF2-40B4-BE49-F238E27FC236}">
                <a16:creationId xmlns:a16="http://schemas.microsoft.com/office/drawing/2014/main" id="{224A1A0D-7476-2453-639C-37C0B3AC4E9D}"/>
              </a:ext>
            </a:extLst>
          </p:cNvPr>
          <p:cNvSpPr txBox="1"/>
          <p:nvPr/>
        </p:nvSpPr>
        <p:spPr>
          <a:xfrm>
            <a:off x="7224598" y="4170886"/>
            <a:ext cx="365806" cy="400110"/>
          </a:xfrm>
          <a:prstGeom prst="rect">
            <a:avLst/>
          </a:prstGeom>
          <a:noFill/>
        </p:spPr>
        <p:txBody>
          <a:bodyPr wrap="none" rtlCol="0">
            <a:spAutoFit/>
          </a:bodyPr>
          <a:lstStyle/>
          <a:p>
            <a:r>
              <a:rPr lang="en-GB" sz="2000" b="1" dirty="0">
                <a:solidFill>
                  <a:srgbClr val="7030A0"/>
                </a:solidFill>
              </a:rPr>
              <a:t>×</a:t>
            </a:r>
          </a:p>
        </p:txBody>
      </p:sp>
      <p:sp>
        <p:nvSpPr>
          <p:cNvPr id="93" name="Oval 92">
            <a:extLst>
              <a:ext uri="{FF2B5EF4-FFF2-40B4-BE49-F238E27FC236}">
                <a16:creationId xmlns:a16="http://schemas.microsoft.com/office/drawing/2014/main" id="{3CE04989-5F02-C183-46F2-4AF70B8A0990}"/>
              </a:ext>
            </a:extLst>
          </p:cNvPr>
          <p:cNvSpPr/>
          <p:nvPr/>
        </p:nvSpPr>
        <p:spPr>
          <a:xfrm>
            <a:off x="9597101" y="4584592"/>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3CFD404C-FA4B-32B6-A7D6-D438BF5C2CE9}"/>
              </a:ext>
            </a:extLst>
          </p:cNvPr>
          <p:cNvSpPr/>
          <p:nvPr/>
        </p:nvSpPr>
        <p:spPr>
          <a:xfrm>
            <a:off x="9852329" y="4841563"/>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TextBox 94">
            <a:extLst>
              <a:ext uri="{FF2B5EF4-FFF2-40B4-BE49-F238E27FC236}">
                <a16:creationId xmlns:a16="http://schemas.microsoft.com/office/drawing/2014/main" id="{7B0A21C8-57E1-8BDA-C4ED-39813216B22C}"/>
              </a:ext>
            </a:extLst>
          </p:cNvPr>
          <p:cNvSpPr txBox="1"/>
          <p:nvPr/>
        </p:nvSpPr>
        <p:spPr>
          <a:xfrm>
            <a:off x="10187422" y="4378700"/>
            <a:ext cx="365806" cy="400110"/>
          </a:xfrm>
          <a:prstGeom prst="rect">
            <a:avLst/>
          </a:prstGeom>
          <a:noFill/>
        </p:spPr>
        <p:txBody>
          <a:bodyPr wrap="none" rtlCol="0">
            <a:spAutoFit/>
          </a:bodyPr>
          <a:lstStyle/>
          <a:p>
            <a:r>
              <a:rPr lang="en-GB" sz="2000" b="1" dirty="0">
                <a:solidFill>
                  <a:srgbClr val="7030A0"/>
                </a:solidFill>
              </a:rPr>
              <a:t>×</a:t>
            </a:r>
          </a:p>
        </p:txBody>
      </p:sp>
      <p:sp>
        <p:nvSpPr>
          <p:cNvPr id="96" name="TextBox 95">
            <a:extLst>
              <a:ext uri="{FF2B5EF4-FFF2-40B4-BE49-F238E27FC236}">
                <a16:creationId xmlns:a16="http://schemas.microsoft.com/office/drawing/2014/main" id="{3263DC32-AA53-AD79-197D-A3BF6D74A120}"/>
              </a:ext>
            </a:extLst>
          </p:cNvPr>
          <p:cNvSpPr txBox="1"/>
          <p:nvPr/>
        </p:nvSpPr>
        <p:spPr>
          <a:xfrm>
            <a:off x="10188769" y="4639108"/>
            <a:ext cx="365806" cy="400110"/>
          </a:xfrm>
          <a:prstGeom prst="rect">
            <a:avLst/>
          </a:prstGeom>
          <a:noFill/>
        </p:spPr>
        <p:txBody>
          <a:bodyPr wrap="none" rtlCol="0">
            <a:spAutoFit/>
          </a:bodyPr>
          <a:lstStyle/>
          <a:p>
            <a:r>
              <a:rPr lang="en-GB" sz="2000" b="1" dirty="0">
                <a:solidFill>
                  <a:srgbClr val="7030A0"/>
                </a:solidFill>
              </a:rPr>
              <a:t>×</a:t>
            </a:r>
          </a:p>
        </p:txBody>
      </p:sp>
      <p:sp>
        <p:nvSpPr>
          <p:cNvPr id="97" name="TextBox 96">
            <a:extLst>
              <a:ext uri="{FF2B5EF4-FFF2-40B4-BE49-F238E27FC236}">
                <a16:creationId xmlns:a16="http://schemas.microsoft.com/office/drawing/2014/main" id="{47F8286B-A7EC-90C4-910D-853CCB86084E}"/>
              </a:ext>
            </a:extLst>
          </p:cNvPr>
          <p:cNvSpPr txBox="1"/>
          <p:nvPr/>
        </p:nvSpPr>
        <p:spPr>
          <a:xfrm>
            <a:off x="10190955" y="5600730"/>
            <a:ext cx="365806" cy="400110"/>
          </a:xfrm>
          <a:prstGeom prst="rect">
            <a:avLst/>
          </a:prstGeom>
          <a:noFill/>
        </p:spPr>
        <p:txBody>
          <a:bodyPr wrap="none" rtlCol="0">
            <a:spAutoFit/>
          </a:bodyPr>
          <a:lstStyle/>
          <a:p>
            <a:r>
              <a:rPr lang="en-GB" sz="2000" b="1" dirty="0">
                <a:solidFill>
                  <a:srgbClr val="7030A0"/>
                </a:solidFill>
              </a:rPr>
              <a:t>×</a:t>
            </a:r>
          </a:p>
        </p:txBody>
      </p:sp>
      <p:sp>
        <p:nvSpPr>
          <p:cNvPr id="98" name="TextBox 97">
            <a:extLst>
              <a:ext uri="{FF2B5EF4-FFF2-40B4-BE49-F238E27FC236}">
                <a16:creationId xmlns:a16="http://schemas.microsoft.com/office/drawing/2014/main" id="{24C00F83-7164-86F4-3892-1E4F77B93565}"/>
              </a:ext>
            </a:extLst>
          </p:cNvPr>
          <p:cNvSpPr txBox="1"/>
          <p:nvPr/>
        </p:nvSpPr>
        <p:spPr>
          <a:xfrm>
            <a:off x="10194248" y="5860357"/>
            <a:ext cx="365806" cy="400110"/>
          </a:xfrm>
          <a:prstGeom prst="rect">
            <a:avLst/>
          </a:prstGeom>
          <a:noFill/>
        </p:spPr>
        <p:txBody>
          <a:bodyPr wrap="none" rtlCol="0">
            <a:spAutoFit/>
          </a:bodyPr>
          <a:lstStyle/>
          <a:p>
            <a:r>
              <a:rPr lang="en-GB" sz="2000" b="1" dirty="0">
                <a:solidFill>
                  <a:srgbClr val="7030A0"/>
                </a:solidFill>
              </a:rPr>
              <a:t>×</a:t>
            </a:r>
          </a:p>
        </p:txBody>
      </p:sp>
      <p:sp>
        <p:nvSpPr>
          <p:cNvPr id="99" name="TextBox 98">
            <a:extLst>
              <a:ext uri="{FF2B5EF4-FFF2-40B4-BE49-F238E27FC236}">
                <a16:creationId xmlns:a16="http://schemas.microsoft.com/office/drawing/2014/main" id="{01D26F12-806F-398F-3040-03F0D90C34BF}"/>
              </a:ext>
            </a:extLst>
          </p:cNvPr>
          <p:cNvSpPr txBox="1"/>
          <p:nvPr/>
        </p:nvSpPr>
        <p:spPr>
          <a:xfrm>
            <a:off x="9433267" y="5129633"/>
            <a:ext cx="365806" cy="400110"/>
          </a:xfrm>
          <a:prstGeom prst="rect">
            <a:avLst/>
          </a:prstGeom>
          <a:noFill/>
        </p:spPr>
        <p:txBody>
          <a:bodyPr wrap="none" rtlCol="0">
            <a:spAutoFit/>
          </a:bodyPr>
          <a:lstStyle/>
          <a:p>
            <a:r>
              <a:rPr lang="en-GB" sz="2000" b="1" dirty="0">
                <a:solidFill>
                  <a:srgbClr val="7030A0"/>
                </a:solidFill>
              </a:rPr>
              <a:t>×</a:t>
            </a:r>
          </a:p>
        </p:txBody>
      </p:sp>
      <p:sp>
        <p:nvSpPr>
          <p:cNvPr id="100" name="TextBox 99">
            <a:extLst>
              <a:ext uri="{FF2B5EF4-FFF2-40B4-BE49-F238E27FC236}">
                <a16:creationId xmlns:a16="http://schemas.microsoft.com/office/drawing/2014/main" id="{52C4A8C5-B5D5-0E53-2003-4D76C0D9609F}"/>
              </a:ext>
            </a:extLst>
          </p:cNvPr>
          <p:cNvSpPr txBox="1"/>
          <p:nvPr/>
        </p:nvSpPr>
        <p:spPr>
          <a:xfrm>
            <a:off x="10958108" y="5116638"/>
            <a:ext cx="365806" cy="400110"/>
          </a:xfrm>
          <a:prstGeom prst="rect">
            <a:avLst/>
          </a:prstGeom>
          <a:noFill/>
        </p:spPr>
        <p:txBody>
          <a:bodyPr wrap="none" rtlCol="0">
            <a:spAutoFit/>
          </a:bodyPr>
          <a:lstStyle/>
          <a:p>
            <a:r>
              <a:rPr lang="en-GB" sz="2000" b="1" dirty="0">
                <a:solidFill>
                  <a:srgbClr val="7030A0"/>
                </a:solidFill>
              </a:rPr>
              <a:t>×</a:t>
            </a:r>
          </a:p>
        </p:txBody>
      </p:sp>
      <p:sp>
        <p:nvSpPr>
          <p:cNvPr id="101" name="TextBox 100">
            <a:extLst>
              <a:ext uri="{FF2B5EF4-FFF2-40B4-BE49-F238E27FC236}">
                <a16:creationId xmlns:a16="http://schemas.microsoft.com/office/drawing/2014/main" id="{4603F5CC-27CD-7F9C-645C-E0AF46F373EE}"/>
              </a:ext>
            </a:extLst>
          </p:cNvPr>
          <p:cNvSpPr txBox="1"/>
          <p:nvPr/>
        </p:nvSpPr>
        <p:spPr>
          <a:xfrm>
            <a:off x="9603500" y="4621005"/>
            <a:ext cx="365806" cy="400110"/>
          </a:xfrm>
          <a:prstGeom prst="rect">
            <a:avLst/>
          </a:prstGeom>
          <a:noFill/>
        </p:spPr>
        <p:txBody>
          <a:bodyPr wrap="none" rtlCol="0">
            <a:spAutoFit/>
          </a:bodyPr>
          <a:lstStyle/>
          <a:p>
            <a:r>
              <a:rPr lang="en-GB" sz="2000" b="1" dirty="0">
                <a:solidFill>
                  <a:srgbClr val="7030A0"/>
                </a:solidFill>
              </a:rPr>
              <a:t>×</a:t>
            </a:r>
          </a:p>
        </p:txBody>
      </p:sp>
      <p:sp>
        <p:nvSpPr>
          <p:cNvPr id="102" name="TextBox 101">
            <a:extLst>
              <a:ext uri="{FF2B5EF4-FFF2-40B4-BE49-F238E27FC236}">
                <a16:creationId xmlns:a16="http://schemas.microsoft.com/office/drawing/2014/main" id="{79DDDD5C-0FCB-161C-3069-3FCE7FA666AB}"/>
              </a:ext>
            </a:extLst>
          </p:cNvPr>
          <p:cNvSpPr txBox="1"/>
          <p:nvPr/>
        </p:nvSpPr>
        <p:spPr>
          <a:xfrm>
            <a:off x="10764836" y="4598964"/>
            <a:ext cx="365806" cy="400110"/>
          </a:xfrm>
          <a:prstGeom prst="rect">
            <a:avLst/>
          </a:prstGeom>
          <a:noFill/>
        </p:spPr>
        <p:txBody>
          <a:bodyPr wrap="none" rtlCol="0">
            <a:spAutoFit/>
          </a:bodyPr>
          <a:lstStyle/>
          <a:p>
            <a:r>
              <a:rPr lang="en-GB" sz="2000" b="1" dirty="0">
                <a:solidFill>
                  <a:srgbClr val="7030A0"/>
                </a:solidFill>
              </a:rPr>
              <a:t>×</a:t>
            </a:r>
          </a:p>
        </p:txBody>
      </p:sp>
      <p:sp>
        <p:nvSpPr>
          <p:cNvPr id="103" name="TextBox 102">
            <a:extLst>
              <a:ext uri="{FF2B5EF4-FFF2-40B4-BE49-F238E27FC236}">
                <a16:creationId xmlns:a16="http://schemas.microsoft.com/office/drawing/2014/main" id="{92A3F2F1-58AA-E565-FAFB-EF2B2EC1A663}"/>
              </a:ext>
            </a:extLst>
          </p:cNvPr>
          <p:cNvSpPr txBox="1"/>
          <p:nvPr/>
        </p:nvSpPr>
        <p:spPr>
          <a:xfrm>
            <a:off x="9626500" y="5623443"/>
            <a:ext cx="365806" cy="400110"/>
          </a:xfrm>
          <a:prstGeom prst="rect">
            <a:avLst/>
          </a:prstGeom>
          <a:noFill/>
        </p:spPr>
        <p:txBody>
          <a:bodyPr wrap="none" rtlCol="0">
            <a:spAutoFit/>
          </a:bodyPr>
          <a:lstStyle/>
          <a:p>
            <a:r>
              <a:rPr lang="en-GB" sz="2000" b="1" dirty="0">
                <a:solidFill>
                  <a:srgbClr val="7030A0"/>
                </a:solidFill>
              </a:rPr>
              <a:t>×</a:t>
            </a:r>
          </a:p>
        </p:txBody>
      </p:sp>
      <p:sp>
        <p:nvSpPr>
          <p:cNvPr id="104" name="TextBox 103">
            <a:extLst>
              <a:ext uri="{FF2B5EF4-FFF2-40B4-BE49-F238E27FC236}">
                <a16:creationId xmlns:a16="http://schemas.microsoft.com/office/drawing/2014/main" id="{A33E880A-608D-647C-04BD-D5A0813A98EB}"/>
              </a:ext>
            </a:extLst>
          </p:cNvPr>
          <p:cNvSpPr txBox="1"/>
          <p:nvPr/>
        </p:nvSpPr>
        <p:spPr>
          <a:xfrm>
            <a:off x="10747674" y="5613080"/>
            <a:ext cx="365806" cy="400110"/>
          </a:xfrm>
          <a:prstGeom prst="rect">
            <a:avLst/>
          </a:prstGeom>
          <a:noFill/>
        </p:spPr>
        <p:txBody>
          <a:bodyPr wrap="none" rtlCol="0">
            <a:spAutoFit/>
          </a:bodyPr>
          <a:lstStyle/>
          <a:p>
            <a:r>
              <a:rPr lang="en-GB" sz="2000" b="1" dirty="0">
                <a:solidFill>
                  <a:srgbClr val="7030A0"/>
                </a:solidFill>
              </a:rPr>
              <a:t>×</a:t>
            </a:r>
          </a:p>
        </p:txBody>
      </p:sp>
      <p:sp>
        <p:nvSpPr>
          <p:cNvPr id="107" name="Left Bracket 106">
            <a:extLst>
              <a:ext uri="{FF2B5EF4-FFF2-40B4-BE49-F238E27FC236}">
                <a16:creationId xmlns:a16="http://schemas.microsoft.com/office/drawing/2014/main" id="{6FE7A337-C6FB-6B5E-AEEE-612B50F0AB08}"/>
              </a:ext>
            </a:extLst>
          </p:cNvPr>
          <p:cNvSpPr/>
          <p:nvPr/>
        </p:nvSpPr>
        <p:spPr>
          <a:xfrm>
            <a:off x="9411899" y="4544857"/>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108" name="Right Bracket 107">
            <a:extLst>
              <a:ext uri="{FF2B5EF4-FFF2-40B4-BE49-F238E27FC236}">
                <a16:creationId xmlns:a16="http://schemas.microsoft.com/office/drawing/2014/main" id="{6E8575E4-44E6-1FC3-9A78-27278FCD59C4}"/>
              </a:ext>
            </a:extLst>
          </p:cNvPr>
          <p:cNvSpPr/>
          <p:nvPr/>
        </p:nvSpPr>
        <p:spPr>
          <a:xfrm>
            <a:off x="11040946" y="4544858"/>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cxnSp>
        <p:nvCxnSpPr>
          <p:cNvPr id="109" name="Straight Arrow Connector 108">
            <a:extLst>
              <a:ext uri="{FF2B5EF4-FFF2-40B4-BE49-F238E27FC236}">
                <a16:creationId xmlns:a16="http://schemas.microsoft.com/office/drawing/2014/main" id="{100626FB-2F1D-C3DB-83B3-6C331994CDF5}"/>
              </a:ext>
            </a:extLst>
          </p:cNvPr>
          <p:cNvCxnSpPr>
            <a:cxnSpLocks/>
          </p:cNvCxnSpPr>
          <p:nvPr/>
        </p:nvCxnSpPr>
        <p:spPr>
          <a:xfrm flipV="1">
            <a:off x="8647314" y="2872565"/>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BBBD1007-9272-1F24-A443-2DABE9F6DCAC}"/>
              </a:ext>
            </a:extLst>
          </p:cNvPr>
          <p:cNvCxnSpPr>
            <a:cxnSpLocks/>
          </p:cNvCxnSpPr>
          <p:nvPr/>
        </p:nvCxnSpPr>
        <p:spPr>
          <a:xfrm flipV="1">
            <a:off x="8645444" y="5372232"/>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0655EB0E-C621-FE0E-E4E1-3CFD90FD01F9}"/>
              </a:ext>
            </a:extLst>
          </p:cNvPr>
          <p:cNvSpPr txBox="1"/>
          <p:nvPr/>
        </p:nvSpPr>
        <p:spPr>
          <a:xfrm>
            <a:off x="656541" y="5178026"/>
            <a:ext cx="4916764" cy="1569660"/>
          </a:xfrm>
          <a:prstGeom prst="rect">
            <a:avLst/>
          </a:prstGeom>
          <a:solidFill>
            <a:srgbClr val="FFFFFF">
              <a:alpha val="74902"/>
            </a:srgbClr>
          </a:solidFill>
        </p:spPr>
        <p:txBody>
          <a:bodyPr wrap="square" rtlCol="0">
            <a:spAutoFit/>
          </a:bodyPr>
          <a:lstStyle/>
          <a:p>
            <a:r>
              <a:rPr lang="en-GB" sz="2400" dirty="0">
                <a:latin typeface="Century Gothic" panose="020B0502020202020204" pitchFamily="34" charset="0"/>
              </a:rPr>
              <a:t>What will be the charge on..</a:t>
            </a:r>
          </a:p>
          <a:p>
            <a:pPr marL="457200" indent="-457200">
              <a:buFont typeface="+mj-lt"/>
              <a:buAutoNum type="arabicPeriod"/>
            </a:pPr>
            <a:r>
              <a:rPr lang="en-GB" sz="2400" dirty="0">
                <a:latin typeface="Century Gothic" panose="020B0502020202020204" pitchFamily="34" charset="0"/>
              </a:rPr>
              <a:t>a potassium ion? </a:t>
            </a:r>
          </a:p>
          <a:p>
            <a:pPr marL="457200" indent="-457200">
              <a:buFont typeface="+mj-lt"/>
              <a:buAutoNum type="arabicPeriod"/>
            </a:pPr>
            <a:r>
              <a:rPr lang="en-GB" sz="2400" dirty="0">
                <a:latin typeface="Century Gothic" panose="020B0502020202020204" pitchFamily="34" charset="0"/>
              </a:rPr>
              <a:t>a fluoride ion?</a:t>
            </a:r>
          </a:p>
          <a:p>
            <a:pPr marL="457200" indent="-457200">
              <a:buFont typeface="+mj-lt"/>
              <a:buAutoNum type="arabicPeriod"/>
            </a:pPr>
            <a:r>
              <a:rPr lang="en-GB" sz="2400" dirty="0">
                <a:latin typeface="Century Gothic" panose="020B0502020202020204" pitchFamily="34" charset="0"/>
              </a:rPr>
              <a:t>a calcium ion?</a:t>
            </a:r>
          </a:p>
        </p:txBody>
      </p:sp>
      <p:sp>
        <p:nvSpPr>
          <p:cNvPr id="114" name="Rectangle 113">
            <a:extLst>
              <a:ext uri="{FF2B5EF4-FFF2-40B4-BE49-F238E27FC236}">
                <a16:creationId xmlns:a16="http://schemas.microsoft.com/office/drawing/2014/main" id="{13CE59F2-CE79-C324-8B14-40BB9256F4CD}"/>
              </a:ext>
            </a:extLst>
          </p:cNvPr>
          <p:cNvSpPr/>
          <p:nvPr/>
        </p:nvSpPr>
        <p:spPr>
          <a:xfrm>
            <a:off x="3790143" y="5539175"/>
            <a:ext cx="1003801" cy="461665"/>
          </a:xfrm>
          <a:prstGeom prst="rect">
            <a:avLst/>
          </a:prstGeom>
        </p:spPr>
        <p:txBody>
          <a:bodyPr wrap="none">
            <a:spAutoFit/>
          </a:bodyPr>
          <a:lstStyle/>
          <a:p>
            <a:r>
              <a:rPr lang="en-GB" sz="2400" b="1" dirty="0">
                <a:solidFill>
                  <a:schemeClr val="accent1"/>
                </a:solidFill>
                <a:latin typeface="Century Gothic" panose="020B0502020202020204" pitchFamily="34" charset="0"/>
              </a:rPr>
              <a:t>+ (K</a:t>
            </a:r>
            <a:r>
              <a:rPr lang="en-GB" sz="2400" b="1" baseline="30000" dirty="0">
                <a:solidFill>
                  <a:schemeClr val="accent1"/>
                </a:solidFill>
                <a:latin typeface="Century Gothic" panose="020B0502020202020204" pitchFamily="34" charset="0"/>
              </a:rPr>
              <a:t>+</a:t>
            </a:r>
            <a:r>
              <a:rPr lang="en-GB" sz="2400" b="1" dirty="0">
                <a:solidFill>
                  <a:schemeClr val="accent1"/>
                </a:solidFill>
                <a:latin typeface="Century Gothic" panose="020B0502020202020204" pitchFamily="34" charset="0"/>
              </a:rPr>
              <a:t>)</a:t>
            </a:r>
            <a:endParaRPr lang="en-GB" sz="2400" b="1" dirty="0">
              <a:solidFill>
                <a:schemeClr val="accent1"/>
              </a:solidFill>
            </a:endParaRPr>
          </a:p>
        </p:txBody>
      </p:sp>
      <p:sp>
        <p:nvSpPr>
          <p:cNvPr id="115" name="Rectangle 114">
            <a:extLst>
              <a:ext uri="{FF2B5EF4-FFF2-40B4-BE49-F238E27FC236}">
                <a16:creationId xmlns:a16="http://schemas.microsoft.com/office/drawing/2014/main" id="{CC072235-7E64-6367-450B-A185B8F389B7}"/>
              </a:ext>
            </a:extLst>
          </p:cNvPr>
          <p:cNvSpPr/>
          <p:nvPr/>
        </p:nvSpPr>
        <p:spPr>
          <a:xfrm>
            <a:off x="3311443" y="5868600"/>
            <a:ext cx="869149" cy="461665"/>
          </a:xfrm>
          <a:prstGeom prst="rect">
            <a:avLst/>
          </a:prstGeom>
        </p:spPr>
        <p:txBody>
          <a:bodyPr wrap="none">
            <a:spAutoFit/>
          </a:bodyPr>
          <a:lstStyle/>
          <a:p>
            <a:r>
              <a:rPr lang="en-GB" sz="2400" b="1" dirty="0">
                <a:solidFill>
                  <a:schemeClr val="accent1"/>
                </a:solidFill>
                <a:latin typeface="Century Gothic" panose="020B0502020202020204" pitchFamily="34" charset="0"/>
              </a:rPr>
              <a:t>- (F</a:t>
            </a:r>
            <a:r>
              <a:rPr lang="en-GB" sz="2400" b="1" baseline="30000" dirty="0">
                <a:solidFill>
                  <a:schemeClr val="accent1"/>
                </a:solidFill>
                <a:latin typeface="Century Gothic" panose="020B0502020202020204" pitchFamily="34" charset="0"/>
              </a:rPr>
              <a:t>-</a:t>
            </a:r>
            <a:r>
              <a:rPr lang="en-GB" sz="2400" b="1" dirty="0">
                <a:solidFill>
                  <a:schemeClr val="accent1"/>
                </a:solidFill>
                <a:latin typeface="Century Gothic" panose="020B0502020202020204" pitchFamily="34" charset="0"/>
              </a:rPr>
              <a:t>)</a:t>
            </a:r>
            <a:endParaRPr lang="en-GB" sz="2400" b="1" dirty="0">
              <a:solidFill>
                <a:schemeClr val="accent1"/>
              </a:solidFill>
            </a:endParaRPr>
          </a:p>
        </p:txBody>
      </p:sp>
      <p:sp>
        <p:nvSpPr>
          <p:cNvPr id="116" name="Rectangle 115">
            <a:extLst>
              <a:ext uri="{FF2B5EF4-FFF2-40B4-BE49-F238E27FC236}">
                <a16:creationId xmlns:a16="http://schemas.microsoft.com/office/drawing/2014/main" id="{C5F2B303-25AC-0887-EBDD-386790FBFF5A}"/>
              </a:ext>
            </a:extLst>
          </p:cNvPr>
          <p:cNvSpPr/>
          <p:nvPr/>
        </p:nvSpPr>
        <p:spPr>
          <a:xfrm>
            <a:off x="3472637" y="6311254"/>
            <a:ext cx="1545616" cy="461665"/>
          </a:xfrm>
          <a:prstGeom prst="rect">
            <a:avLst/>
          </a:prstGeom>
        </p:spPr>
        <p:txBody>
          <a:bodyPr wrap="none">
            <a:spAutoFit/>
          </a:bodyPr>
          <a:lstStyle/>
          <a:p>
            <a:r>
              <a:rPr lang="en-GB" sz="2400" b="1" dirty="0">
                <a:solidFill>
                  <a:schemeClr val="accent1"/>
                </a:solidFill>
                <a:latin typeface="Century Gothic" panose="020B0502020202020204" pitchFamily="34" charset="0"/>
              </a:rPr>
              <a:t>2+ (Ca</a:t>
            </a:r>
            <a:r>
              <a:rPr lang="en-GB" sz="2400" b="1" baseline="30000" dirty="0">
                <a:solidFill>
                  <a:schemeClr val="accent1"/>
                </a:solidFill>
                <a:latin typeface="Century Gothic" panose="020B0502020202020204" pitchFamily="34" charset="0"/>
              </a:rPr>
              <a:t>2+</a:t>
            </a:r>
            <a:r>
              <a:rPr lang="en-GB" sz="2400" b="1" dirty="0">
                <a:solidFill>
                  <a:schemeClr val="accent1"/>
                </a:solidFill>
                <a:latin typeface="Century Gothic" panose="020B0502020202020204" pitchFamily="34" charset="0"/>
              </a:rPr>
              <a:t>)</a:t>
            </a:r>
            <a:endParaRPr lang="en-GB" sz="2400" b="1" dirty="0">
              <a:solidFill>
                <a:schemeClr val="accent1"/>
              </a:solidFill>
            </a:endParaRPr>
          </a:p>
        </p:txBody>
      </p:sp>
      <p:sp>
        <p:nvSpPr>
          <p:cNvPr id="117" name="Rectangle 116">
            <a:extLst>
              <a:ext uri="{FF2B5EF4-FFF2-40B4-BE49-F238E27FC236}">
                <a16:creationId xmlns:a16="http://schemas.microsoft.com/office/drawing/2014/main" id="{AAE3434B-A437-0E77-FBF9-B2160CA3EE85}"/>
              </a:ext>
            </a:extLst>
          </p:cNvPr>
          <p:cNvSpPr/>
          <p:nvPr/>
        </p:nvSpPr>
        <p:spPr>
          <a:xfrm>
            <a:off x="10065943" y="3647289"/>
            <a:ext cx="644728" cy="461665"/>
          </a:xfrm>
          <a:prstGeom prst="rect">
            <a:avLst/>
          </a:prstGeom>
        </p:spPr>
        <p:txBody>
          <a:bodyPr wrap="none">
            <a:spAutoFit/>
          </a:bodyPr>
          <a:lstStyle/>
          <a:p>
            <a:r>
              <a:rPr lang="en-GB" sz="2400" b="1" dirty="0">
                <a:latin typeface="Century Gothic" panose="020B0502020202020204" pitchFamily="34" charset="0"/>
              </a:rPr>
              <a:t>O</a:t>
            </a:r>
            <a:r>
              <a:rPr lang="en-GB" sz="2400" b="1" baseline="30000" dirty="0">
                <a:latin typeface="Century Gothic" panose="020B0502020202020204" pitchFamily="34" charset="0"/>
              </a:rPr>
              <a:t>2-</a:t>
            </a:r>
            <a:endParaRPr lang="en-GB" sz="2400" b="1" dirty="0"/>
          </a:p>
        </p:txBody>
      </p:sp>
      <p:sp>
        <p:nvSpPr>
          <p:cNvPr id="118" name="Rectangle 117">
            <a:extLst>
              <a:ext uri="{FF2B5EF4-FFF2-40B4-BE49-F238E27FC236}">
                <a16:creationId xmlns:a16="http://schemas.microsoft.com/office/drawing/2014/main" id="{0A05AE03-26F8-DA0B-8430-C201D8C7F602}"/>
              </a:ext>
            </a:extLst>
          </p:cNvPr>
          <p:cNvSpPr/>
          <p:nvPr/>
        </p:nvSpPr>
        <p:spPr>
          <a:xfrm>
            <a:off x="7208473" y="3629416"/>
            <a:ext cx="442750" cy="461665"/>
          </a:xfrm>
          <a:prstGeom prst="rect">
            <a:avLst/>
          </a:prstGeom>
        </p:spPr>
        <p:txBody>
          <a:bodyPr wrap="none">
            <a:spAutoFit/>
          </a:bodyPr>
          <a:lstStyle/>
          <a:p>
            <a:r>
              <a:rPr lang="en-GB" sz="2400" b="1" dirty="0">
                <a:latin typeface="Century Gothic" panose="020B0502020202020204" pitchFamily="34" charset="0"/>
              </a:rPr>
              <a:t>O</a:t>
            </a:r>
            <a:endParaRPr lang="en-GB" sz="2400" b="1" dirty="0"/>
          </a:p>
        </p:txBody>
      </p:sp>
      <p:sp>
        <p:nvSpPr>
          <p:cNvPr id="119" name="Rectangle 118">
            <a:extLst>
              <a:ext uri="{FF2B5EF4-FFF2-40B4-BE49-F238E27FC236}">
                <a16:creationId xmlns:a16="http://schemas.microsoft.com/office/drawing/2014/main" id="{71B6229B-00CF-7463-45AA-E4D54D2299C2}"/>
              </a:ext>
            </a:extLst>
          </p:cNvPr>
          <p:cNvSpPr/>
          <p:nvPr/>
        </p:nvSpPr>
        <p:spPr>
          <a:xfrm>
            <a:off x="10065169" y="6346147"/>
            <a:ext cx="739305" cy="461665"/>
          </a:xfrm>
          <a:prstGeom prst="rect">
            <a:avLst/>
          </a:prstGeom>
        </p:spPr>
        <p:txBody>
          <a:bodyPr wrap="none">
            <a:spAutoFit/>
          </a:bodyPr>
          <a:lstStyle/>
          <a:p>
            <a:r>
              <a:rPr lang="en-GB" sz="2400" b="1" dirty="0">
                <a:latin typeface="Century Gothic" panose="020B0502020202020204" pitchFamily="34" charset="0"/>
              </a:rPr>
              <a:t>Na</a:t>
            </a:r>
            <a:r>
              <a:rPr lang="en-GB" sz="2400" b="1" baseline="30000" dirty="0">
                <a:latin typeface="Century Gothic" panose="020B0502020202020204" pitchFamily="34" charset="0"/>
              </a:rPr>
              <a:t>+</a:t>
            </a:r>
            <a:endParaRPr lang="en-GB" sz="2400" b="1" dirty="0"/>
          </a:p>
        </p:txBody>
      </p:sp>
      <p:sp>
        <p:nvSpPr>
          <p:cNvPr id="120" name="Rectangle 119">
            <a:extLst>
              <a:ext uri="{FF2B5EF4-FFF2-40B4-BE49-F238E27FC236}">
                <a16:creationId xmlns:a16="http://schemas.microsoft.com/office/drawing/2014/main" id="{C70ABF22-F0AB-E023-A6A7-14AB17945283}"/>
              </a:ext>
            </a:extLst>
          </p:cNvPr>
          <p:cNvSpPr/>
          <p:nvPr/>
        </p:nvSpPr>
        <p:spPr>
          <a:xfrm>
            <a:off x="7164449" y="6411141"/>
            <a:ext cx="615874" cy="461665"/>
          </a:xfrm>
          <a:prstGeom prst="rect">
            <a:avLst/>
          </a:prstGeom>
        </p:spPr>
        <p:txBody>
          <a:bodyPr wrap="none">
            <a:spAutoFit/>
          </a:bodyPr>
          <a:lstStyle/>
          <a:p>
            <a:r>
              <a:rPr lang="en-GB" sz="2400" b="1" dirty="0">
                <a:latin typeface="Century Gothic" panose="020B0502020202020204" pitchFamily="34" charset="0"/>
              </a:rPr>
              <a:t>Na</a:t>
            </a:r>
            <a:endParaRPr lang="en-GB" sz="2400" b="1" dirty="0"/>
          </a:p>
        </p:txBody>
      </p:sp>
    </p:spTree>
    <p:extLst>
      <p:ext uri="{BB962C8B-B14F-4D97-AF65-F5344CB8AC3E}">
        <p14:creationId xmlns:p14="http://schemas.microsoft.com/office/powerpoint/2010/main" val="823207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fade">
                                      <p:cBhvr>
                                        <p:cTn id="26" dur="500"/>
                                        <p:tgtEl>
                                          <p:spTgt spid="3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fade">
                                      <p:cBhvr>
                                        <p:cTn id="32" dur="500"/>
                                        <p:tgtEl>
                                          <p:spTgt spid="3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fade">
                                      <p:cBhvr>
                                        <p:cTn id="38" dur="500"/>
                                        <p:tgtEl>
                                          <p:spTgt spid="3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fade">
                                      <p:cBhvr>
                                        <p:cTn id="41" dur="500"/>
                                        <p:tgtEl>
                                          <p:spTgt spid="3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500"/>
                                        <p:tgtEl>
                                          <p:spTgt spid="4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6"/>
                                        </p:tgtEl>
                                        <p:attrNameLst>
                                          <p:attrName>style.visibility</p:attrName>
                                        </p:attrNameLst>
                                      </p:cBhvr>
                                      <p:to>
                                        <p:strVal val="visible"/>
                                      </p:to>
                                    </p:set>
                                    <p:animEffect transition="in" filter="fade">
                                      <p:cBhvr>
                                        <p:cTn id="59" dur="500"/>
                                        <p:tgtEl>
                                          <p:spTgt spid="4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500"/>
                                        <p:tgtEl>
                                          <p:spTgt spid="47"/>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fade">
                                      <p:cBhvr>
                                        <p:cTn id="68" dur="500"/>
                                        <p:tgtEl>
                                          <p:spTgt spid="4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500"/>
                                        <p:tgtEl>
                                          <p:spTgt spid="5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fade">
                                      <p:cBhvr>
                                        <p:cTn id="74" dur="500"/>
                                        <p:tgtEl>
                                          <p:spTgt spid="5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500"/>
                                        <p:tgtEl>
                                          <p:spTgt spid="5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500"/>
                                        <p:tgtEl>
                                          <p:spTgt spid="5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fade">
                                      <p:cBhvr>
                                        <p:cTn id="83" dur="500"/>
                                        <p:tgtEl>
                                          <p:spTgt spid="5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5"/>
                                        </p:tgtEl>
                                        <p:attrNameLst>
                                          <p:attrName>style.visibility</p:attrName>
                                        </p:attrNameLst>
                                      </p:cBhvr>
                                      <p:to>
                                        <p:strVal val="visible"/>
                                      </p:to>
                                    </p:set>
                                    <p:animEffect transition="in" filter="fade">
                                      <p:cBhvr>
                                        <p:cTn id="86" dur="500"/>
                                        <p:tgtEl>
                                          <p:spTgt spid="55"/>
                                        </p:tgtEl>
                                      </p:cBhvr>
                                    </p:animEffect>
                                  </p:childTnLst>
                                </p:cTn>
                              </p:par>
                              <p:par>
                                <p:cTn id="87" presetID="10" presetClass="entr" presetSubtype="0" fill="hold" nodeType="withEffect">
                                  <p:stCondLst>
                                    <p:cond delay="0"/>
                                  </p:stCondLst>
                                  <p:childTnLst>
                                    <p:set>
                                      <p:cBhvr>
                                        <p:cTn id="88" dur="1" fill="hold">
                                          <p:stCondLst>
                                            <p:cond delay="0"/>
                                          </p:stCondLst>
                                        </p:cTn>
                                        <p:tgtEl>
                                          <p:spTgt spid="109"/>
                                        </p:tgtEl>
                                        <p:attrNameLst>
                                          <p:attrName>style.visibility</p:attrName>
                                        </p:attrNameLst>
                                      </p:cBhvr>
                                      <p:to>
                                        <p:strVal val="visible"/>
                                      </p:to>
                                    </p:set>
                                    <p:animEffect transition="in" filter="fade">
                                      <p:cBhvr>
                                        <p:cTn id="89" dur="500"/>
                                        <p:tgtEl>
                                          <p:spTgt spid="109"/>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33"/>
                                        </p:tgtEl>
                                        <p:attrNameLst>
                                          <p:attrName>style.visibility</p:attrName>
                                        </p:attrNameLst>
                                      </p:cBhvr>
                                      <p:to>
                                        <p:strVal val="visible"/>
                                      </p:to>
                                    </p:set>
                                    <p:animEffect transition="in" filter="fade">
                                      <p:cBhvr>
                                        <p:cTn id="92" dur="500"/>
                                        <p:tgtEl>
                                          <p:spTgt spid="33"/>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17"/>
                                        </p:tgtEl>
                                        <p:attrNameLst>
                                          <p:attrName>style.visibility</p:attrName>
                                        </p:attrNameLst>
                                      </p:cBhvr>
                                      <p:to>
                                        <p:strVal val="visible"/>
                                      </p:to>
                                    </p:set>
                                    <p:animEffect transition="in" filter="fade">
                                      <p:cBhvr>
                                        <p:cTn id="95" dur="500"/>
                                        <p:tgtEl>
                                          <p:spTgt spid="117"/>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18"/>
                                        </p:tgtEl>
                                        <p:attrNameLst>
                                          <p:attrName>style.visibility</p:attrName>
                                        </p:attrNameLst>
                                      </p:cBhvr>
                                      <p:to>
                                        <p:strVal val="visible"/>
                                      </p:to>
                                    </p:set>
                                    <p:animEffect transition="in" filter="fade">
                                      <p:cBhvr>
                                        <p:cTn id="98" dur="500"/>
                                        <p:tgtEl>
                                          <p:spTgt spid="118"/>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4"/>
                                        </p:tgtEl>
                                        <p:attrNameLst>
                                          <p:attrName>style.visibility</p:attrName>
                                        </p:attrNameLst>
                                      </p:cBhvr>
                                      <p:to>
                                        <p:strVal val="visible"/>
                                      </p:to>
                                    </p:set>
                                    <p:animEffect transition="in" filter="fade">
                                      <p:cBhvr>
                                        <p:cTn id="101" dur="500"/>
                                        <p:tgtEl>
                                          <p:spTgt spid="4"/>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56"/>
                                        </p:tgtEl>
                                        <p:attrNameLst>
                                          <p:attrName>style.visibility</p:attrName>
                                        </p:attrNameLst>
                                      </p:cBhvr>
                                      <p:to>
                                        <p:strVal val="visible"/>
                                      </p:to>
                                    </p:set>
                                    <p:animEffect transition="in" filter="fade">
                                      <p:cBhvr>
                                        <p:cTn id="106" dur="500"/>
                                        <p:tgtEl>
                                          <p:spTgt spid="56"/>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500"/>
                                        <p:tgtEl>
                                          <p:spTgt spid="59"/>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81"/>
                                        </p:tgtEl>
                                        <p:attrNameLst>
                                          <p:attrName>style.visibility</p:attrName>
                                        </p:attrNameLst>
                                      </p:cBhvr>
                                      <p:to>
                                        <p:strVal val="visible"/>
                                      </p:to>
                                    </p:set>
                                    <p:animEffect transition="in" filter="fade">
                                      <p:cBhvr>
                                        <p:cTn id="115" dur="500"/>
                                        <p:tgtEl>
                                          <p:spTgt spid="8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82"/>
                                        </p:tgtEl>
                                        <p:attrNameLst>
                                          <p:attrName>style.visibility</p:attrName>
                                        </p:attrNameLst>
                                      </p:cBhvr>
                                      <p:to>
                                        <p:strVal val="visible"/>
                                      </p:to>
                                    </p:set>
                                    <p:animEffect transition="in" filter="fade">
                                      <p:cBhvr>
                                        <p:cTn id="118" dur="500"/>
                                        <p:tgtEl>
                                          <p:spTgt spid="82"/>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83"/>
                                        </p:tgtEl>
                                        <p:attrNameLst>
                                          <p:attrName>style.visibility</p:attrName>
                                        </p:attrNameLst>
                                      </p:cBhvr>
                                      <p:to>
                                        <p:strVal val="visible"/>
                                      </p:to>
                                    </p:set>
                                    <p:animEffect transition="in" filter="fade">
                                      <p:cBhvr>
                                        <p:cTn id="121" dur="500"/>
                                        <p:tgtEl>
                                          <p:spTgt spid="83"/>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84"/>
                                        </p:tgtEl>
                                        <p:attrNameLst>
                                          <p:attrName>style.visibility</p:attrName>
                                        </p:attrNameLst>
                                      </p:cBhvr>
                                      <p:to>
                                        <p:strVal val="visible"/>
                                      </p:to>
                                    </p:set>
                                    <p:animEffect transition="in" filter="fade">
                                      <p:cBhvr>
                                        <p:cTn id="124" dur="500"/>
                                        <p:tgtEl>
                                          <p:spTgt spid="8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85"/>
                                        </p:tgtEl>
                                        <p:attrNameLst>
                                          <p:attrName>style.visibility</p:attrName>
                                        </p:attrNameLst>
                                      </p:cBhvr>
                                      <p:to>
                                        <p:strVal val="visible"/>
                                      </p:to>
                                    </p:set>
                                    <p:animEffect transition="in" filter="fade">
                                      <p:cBhvr>
                                        <p:cTn id="127" dur="500"/>
                                        <p:tgtEl>
                                          <p:spTgt spid="8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86"/>
                                        </p:tgtEl>
                                        <p:attrNameLst>
                                          <p:attrName>style.visibility</p:attrName>
                                        </p:attrNameLst>
                                      </p:cBhvr>
                                      <p:to>
                                        <p:strVal val="visible"/>
                                      </p:to>
                                    </p:set>
                                    <p:animEffect transition="in" filter="fade">
                                      <p:cBhvr>
                                        <p:cTn id="130" dur="500"/>
                                        <p:tgtEl>
                                          <p:spTgt spid="86"/>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87"/>
                                        </p:tgtEl>
                                        <p:attrNameLst>
                                          <p:attrName>style.visibility</p:attrName>
                                        </p:attrNameLst>
                                      </p:cBhvr>
                                      <p:to>
                                        <p:strVal val="visible"/>
                                      </p:to>
                                    </p:set>
                                    <p:animEffect transition="in" filter="fade">
                                      <p:cBhvr>
                                        <p:cTn id="133" dur="500"/>
                                        <p:tgtEl>
                                          <p:spTgt spid="87"/>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88"/>
                                        </p:tgtEl>
                                        <p:attrNameLst>
                                          <p:attrName>style.visibility</p:attrName>
                                        </p:attrNameLst>
                                      </p:cBhvr>
                                      <p:to>
                                        <p:strVal val="visible"/>
                                      </p:to>
                                    </p:set>
                                    <p:animEffect transition="in" filter="fade">
                                      <p:cBhvr>
                                        <p:cTn id="136" dur="500"/>
                                        <p:tgtEl>
                                          <p:spTgt spid="8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89"/>
                                        </p:tgtEl>
                                        <p:attrNameLst>
                                          <p:attrName>style.visibility</p:attrName>
                                        </p:attrNameLst>
                                      </p:cBhvr>
                                      <p:to>
                                        <p:strVal val="visible"/>
                                      </p:to>
                                    </p:set>
                                    <p:animEffect transition="in" filter="fade">
                                      <p:cBhvr>
                                        <p:cTn id="139" dur="500"/>
                                        <p:tgtEl>
                                          <p:spTgt spid="89"/>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90"/>
                                        </p:tgtEl>
                                        <p:attrNameLst>
                                          <p:attrName>style.visibility</p:attrName>
                                        </p:attrNameLst>
                                      </p:cBhvr>
                                      <p:to>
                                        <p:strVal val="visible"/>
                                      </p:to>
                                    </p:set>
                                    <p:animEffect transition="in" filter="fade">
                                      <p:cBhvr>
                                        <p:cTn id="142" dur="500"/>
                                        <p:tgtEl>
                                          <p:spTgt spid="90"/>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1"/>
                                        </p:tgtEl>
                                        <p:attrNameLst>
                                          <p:attrName>style.visibility</p:attrName>
                                        </p:attrNameLst>
                                      </p:cBhvr>
                                      <p:to>
                                        <p:strVal val="visible"/>
                                      </p:to>
                                    </p:set>
                                    <p:animEffect transition="in" filter="fade">
                                      <p:cBhvr>
                                        <p:cTn id="145" dur="500"/>
                                        <p:tgtEl>
                                          <p:spTgt spid="91"/>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92"/>
                                        </p:tgtEl>
                                        <p:attrNameLst>
                                          <p:attrName>style.visibility</p:attrName>
                                        </p:attrNameLst>
                                      </p:cBhvr>
                                      <p:to>
                                        <p:strVal val="visible"/>
                                      </p:to>
                                    </p:set>
                                    <p:animEffect transition="in" filter="fade">
                                      <p:cBhvr>
                                        <p:cTn id="148" dur="500"/>
                                        <p:tgtEl>
                                          <p:spTgt spid="92"/>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93"/>
                                        </p:tgtEl>
                                        <p:attrNameLst>
                                          <p:attrName>style.visibility</p:attrName>
                                        </p:attrNameLst>
                                      </p:cBhvr>
                                      <p:to>
                                        <p:strVal val="visible"/>
                                      </p:to>
                                    </p:set>
                                    <p:animEffect transition="in" filter="fade">
                                      <p:cBhvr>
                                        <p:cTn id="151" dur="500"/>
                                        <p:tgtEl>
                                          <p:spTgt spid="93"/>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94"/>
                                        </p:tgtEl>
                                        <p:attrNameLst>
                                          <p:attrName>style.visibility</p:attrName>
                                        </p:attrNameLst>
                                      </p:cBhvr>
                                      <p:to>
                                        <p:strVal val="visible"/>
                                      </p:to>
                                    </p:set>
                                    <p:animEffect transition="in" filter="fade">
                                      <p:cBhvr>
                                        <p:cTn id="154" dur="500"/>
                                        <p:tgtEl>
                                          <p:spTgt spid="94"/>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95"/>
                                        </p:tgtEl>
                                        <p:attrNameLst>
                                          <p:attrName>style.visibility</p:attrName>
                                        </p:attrNameLst>
                                      </p:cBhvr>
                                      <p:to>
                                        <p:strVal val="visible"/>
                                      </p:to>
                                    </p:set>
                                    <p:animEffect transition="in" filter="fade">
                                      <p:cBhvr>
                                        <p:cTn id="157" dur="500"/>
                                        <p:tgtEl>
                                          <p:spTgt spid="95"/>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96"/>
                                        </p:tgtEl>
                                        <p:attrNameLst>
                                          <p:attrName>style.visibility</p:attrName>
                                        </p:attrNameLst>
                                      </p:cBhvr>
                                      <p:to>
                                        <p:strVal val="visible"/>
                                      </p:to>
                                    </p:set>
                                    <p:animEffect transition="in" filter="fade">
                                      <p:cBhvr>
                                        <p:cTn id="160" dur="500"/>
                                        <p:tgtEl>
                                          <p:spTgt spid="96"/>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97"/>
                                        </p:tgtEl>
                                        <p:attrNameLst>
                                          <p:attrName>style.visibility</p:attrName>
                                        </p:attrNameLst>
                                      </p:cBhvr>
                                      <p:to>
                                        <p:strVal val="visible"/>
                                      </p:to>
                                    </p:set>
                                    <p:animEffect transition="in" filter="fade">
                                      <p:cBhvr>
                                        <p:cTn id="163" dur="500"/>
                                        <p:tgtEl>
                                          <p:spTgt spid="97"/>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98"/>
                                        </p:tgtEl>
                                        <p:attrNameLst>
                                          <p:attrName>style.visibility</p:attrName>
                                        </p:attrNameLst>
                                      </p:cBhvr>
                                      <p:to>
                                        <p:strVal val="visible"/>
                                      </p:to>
                                    </p:set>
                                    <p:animEffect transition="in" filter="fade">
                                      <p:cBhvr>
                                        <p:cTn id="166" dur="500"/>
                                        <p:tgtEl>
                                          <p:spTgt spid="98"/>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fade">
                                      <p:cBhvr>
                                        <p:cTn id="169" dur="500"/>
                                        <p:tgtEl>
                                          <p:spTgt spid="99"/>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100"/>
                                        </p:tgtEl>
                                        <p:attrNameLst>
                                          <p:attrName>style.visibility</p:attrName>
                                        </p:attrNameLst>
                                      </p:cBhvr>
                                      <p:to>
                                        <p:strVal val="visible"/>
                                      </p:to>
                                    </p:set>
                                    <p:animEffect transition="in" filter="fade">
                                      <p:cBhvr>
                                        <p:cTn id="172" dur="500"/>
                                        <p:tgtEl>
                                          <p:spTgt spid="100"/>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101"/>
                                        </p:tgtEl>
                                        <p:attrNameLst>
                                          <p:attrName>style.visibility</p:attrName>
                                        </p:attrNameLst>
                                      </p:cBhvr>
                                      <p:to>
                                        <p:strVal val="visible"/>
                                      </p:to>
                                    </p:set>
                                    <p:animEffect transition="in" filter="fade">
                                      <p:cBhvr>
                                        <p:cTn id="175" dur="500"/>
                                        <p:tgtEl>
                                          <p:spTgt spid="101"/>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102"/>
                                        </p:tgtEl>
                                        <p:attrNameLst>
                                          <p:attrName>style.visibility</p:attrName>
                                        </p:attrNameLst>
                                      </p:cBhvr>
                                      <p:to>
                                        <p:strVal val="visible"/>
                                      </p:to>
                                    </p:set>
                                    <p:animEffect transition="in" filter="fade">
                                      <p:cBhvr>
                                        <p:cTn id="178" dur="500"/>
                                        <p:tgtEl>
                                          <p:spTgt spid="102"/>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103"/>
                                        </p:tgtEl>
                                        <p:attrNameLst>
                                          <p:attrName>style.visibility</p:attrName>
                                        </p:attrNameLst>
                                      </p:cBhvr>
                                      <p:to>
                                        <p:strVal val="visible"/>
                                      </p:to>
                                    </p:set>
                                    <p:animEffect transition="in" filter="fade">
                                      <p:cBhvr>
                                        <p:cTn id="181" dur="500"/>
                                        <p:tgtEl>
                                          <p:spTgt spid="103"/>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104"/>
                                        </p:tgtEl>
                                        <p:attrNameLst>
                                          <p:attrName>style.visibility</p:attrName>
                                        </p:attrNameLst>
                                      </p:cBhvr>
                                      <p:to>
                                        <p:strVal val="visible"/>
                                      </p:to>
                                    </p:set>
                                    <p:animEffect transition="in" filter="fade">
                                      <p:cBhvr>
                                        <p:cTn id="184" dur="500"/>
                                        <p:tgtEl>
                                          <p:spTgt spid="104"/>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107"/>
                                        </p:tgtEl>
                                        <p:attrNameLst>
                                          <p:attrName>style.visibility</p:attrName>
                                        </p:attrNameLst>
                                      </p:cBhvr>
                                      <p:to>
                                        <p:strVal val="visible"/>
                                      </p:to>
                                    </p:set>
                                    <p:animEffect transition="in" filter="fade">
                                      <p:cBhvr>
                                        <p:cTn id="187" dur="500"/>
                                        <p:tgtEl>
                                          <p:spTgt spid="107"/>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108"/>
                                        </p:tgtEl>
                                        <p:attrNameLst>
                                          <p:attrName>style.visibility</p:attrName>
                                        </p:attrNameLst>
                                      </p:cBhvr>
                                      <p:to>
                                        <p:strVal val="visible"/>
                                      </p:to>
                                    </p:set>
                                    <p:animEffect transition="in" filter="fade">
                                      <p:cBhvr>
                                        <p:cTn id="190" dur="500"/>
                                        <p:tgtEl>
                                          <p:spTgt spid="108"/>
                                        </p:tgtEl>
                                      </p:cBhvr>
                                    </p:animEffect>
                                  </p:childTnLst>
                                </p:cTn>
                              </p:par>
                              <p:par>
                                <p:cTn id="191" presetID="10" presetClass="entr" presetSubtype="0" fill="hold" nodeType="withEffect">
                                  <p:stCondLst>
                                    <p:cond delay="0"/>
                                  </p:stCondLst>
                                  <p:childTnLst>
                                    <p:set>
                                      <p:cBhvr>
                                        <p:cTn id="192" dur="1" fill="hold">
                                          <p:stCondLst>
                                            <p:cond delay="0"/>
                                          </p:stCondLst>
                                        </p:cTn>
                                        <p:tgtEl>
                                          <p:spTgt spid="112"/>
                                        </p:tgtEl>
                                        <p:attrNameLst>
                                          <p:attrName>style.visibility</p:attrName>
                                        </p:attrNameLst>
                                      </p:cBhvr>
                                      <p:to>
                                        <p:strVal val="visible"/>
                                      </p:to>
                                    </p:set>
                                    <p:animEffect transition="in" filter="fade">
                                      <p:cBhvr>
                                        <p:cTn id="193" dur="500"/>
                                        <p:tgtEl>
                                          <p:spTgt spid="11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19"/>
                                        </p:tgtEl>
                                        <p:attrNameLst>
                                          <p:attrName>style.visibility</p:attrName>
                                        </p:attrNameLst>
                                      </p:cBhvr>
                                      <p:to>
                                        <p:strVal val="visible"/>
                                      </p:to>
                                    </p:set>
                                    <p:animEffect transition="in" filter="fade">
                                      <p:cBhvr>
                                        <p:cTn id="196" dur="500"/>
                                        <p:tgtEl>
                                          <p:spTgt spid="119"/>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120"/>
                                        </p:tgtEl>
                                        <p:attrNameLst>
                                          <p:attrName>style.visibility</p:attrName>
                                        </p:attrNameLst>
                                      </p:cBhvr>
                                      <p:to>
                                        <p:strVal val="visible"/>
                                      </p:to>
                                    </p:set>
                                    <p:animEffect transition="in" filter="fade">
                                      <p:cBhvr>
                                        <p:cTn id="199" dur="500"/>
                                        <p:tgtEl>
                                          <p:spTgt spid="120"/>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5"/>
                                        </p:tgtEl>
                                        <p:attrNameLst>
                                          <p:attrName>style.visibility</p:attrName>
                                        </p:attrNameLst>
                                      </p:cBhvr>
                                      <p:to>
                                        <p:strVal val="visible"/>
                                      </p:to>
                                    </p:set>
                                    <p:animEffect transition="in" filter="fade">
                                      <p:cBhvr>
                                        <p:cTn id="202" dur="500"/>
                                        <p:tgtEl>
                                          <p:spTgt spid="5"/>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113"/>
                                        </p:tgtEl>
                                        <p:attrNameLst>
                                          <p:attrName>style.visibility</p:attrName>
                                        </p:attrNameLst>
                                      </p:cBhvr>
                                      <p:to>
                                        <p:strVal val="visible"/>
                                      </p:to>
                                    </p:set>
                                    <p:animEffect transition="in" filter="fade">
                                      <p:cBhvr>
                                        <p:cTn id="207" dur="500"/>
                                        <p:tgtEl>
                                          <p:spTgt spid="113"/>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14"/>
                                        </p:tgtEl>
                                        <p:attrNameLst>
                                          <p:attrName>style.visibility</p:attrName>
                                        </p:attrNameLst>
                                      </p:cBhvr>
                                      <p:to>
                                        <p:strVal val="visible"/>
                                      </p:to>
                                    </p:set>
                                    <p:animEffect transition="in" filter="fade">
                                      <p:cBhvr>
                                        <p:cTn id="212" dur="500"/>
                                        <p:tgtEl>
                                          <p:spTgt spid="114"/>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115"/>
                                        </p:tgtEl>
                                        <p:attrNameLst>
                                          <p:attrName>style.visibility</p:attrName>
                                        </p:attrNameLst>
                                      </p:cBhvr>
                                      <p:to>
                                        <p:strVal val="visible"/>
                                      </p:to>
                                    </p:set>
                                    <p:animEffect transition="in" filter="fade">
                                      <p:cBhvr>
                                        <p:cTn id="217" dur="500"/>
                                        <p:tgtEl>
                                          <p:spTgt spid="115"/>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grpId="0" nodeType="clickEffect">
                                  <p:stCondLst>
                                    <p:cond delay="0"/>
                                  </p:stCondLst>
                                  <p:childTnLst>
                                    <p:set>
                                      <p:cBhvr>
                                        <p:cTn id="221" dur="1" fill="hold">
                                          <p:stCondLst>
                                            <p:cond delay="0"/>
                                          </p:stCondLst>
                                        </p:cTn>
                                        <p:tgtEl>
                                          <p:spTgt spid="116"/>
                                        </p:tgtEl>
                                        <p:attrNameLst>
                                          <p:attrName>style.visibility</p:attrName>
                                        </p:attrNameLst>
                                      </p:cBhvr>
                                      <p:to>
                                        <p:strVal val="visible"/>
                                      </p:to>
                                    </p:set>
                                    <p:animEffect transition="in" filter="fade">
                                      <p:cBhvr>
                                        <p:cTn id="222"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11" grpId="0" animBg="1"/>
      <p:bldP spid="31" grpId="0" animBg="1"/>
      <p:bldP spid="32" grpId="0" animBg="1"/>
      <p:bldP spid="33" grpId="0"/>
      <p:bldP spid="34" grpId="0" animBg="1"/>
      <p:bldP spid="35" grpId="0" animBg="1"/>
      <p:bldP spid="36" grpId="0" animBg="1"/>
      <p:bldP spid="37" grpId="0" animBg="1"/>
      <p:bldP spid="38" grpId="0" animBg="1"/>
      <p:bldP spid="39" grpId="0" animBg="1"/>
      <p:bldP spid="40"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animBg="1"/>
      <p:bldP spid="59" grpId="0"/>
      <p:bldP spid="60" grpId="0" animBg="1"/>
      <p:bldP spid="81" grpId="0"/>
      <p:bldP spid="82" grpId="0"/>
      <p:bldP spid="83" grpId="0"/>
      <p:bldP spid="84" grpId="0"/>
      <p:bldP spid="85" grpId="0"/>
      <p:bldP spid="86" grpId="0"/>
      <p:bldP spid="87" grpId="0"/>
      <p:bldP spid="88" grpId="0"/>
      <p:bldP spid="89" grpId="0"/>
      <p:bldP spid="90" grpId="0"/>
      <p:bldP spid="91" grpId="0" animBg="1"/>
      <p:bldP spid="92" grpId="0"/>
      <p:bldP spid="93" grpId="0" animBg="1"/>
      <p:bldP spid="94" grpId="0" animBg="1"/>
      <p:bldP spid="95" grpId="0"/>
      <p:bldP spid="96" grpId="0"/>
      <p:bldP spid="97" grpId="0"/>
      <p:bldP spid="98" grpId="0"/>
      <p:bldP spid="99" grpId="0"/>
      <p:bldP spid="100" grpId="0"/>
      <p:bldP spid="101" grpId="0"/>
      <p:bldP spid="102" grpId="0"/>
      <p:bldP spid="103" grpId="0"/>
      <p:bldP spid="104" grpId="0"/>
      <p:bldP spid="107" grpId="0" animBg="1"/>
      <p:bldP spid="108" grpId="0" animBg="1"/>
      <p:bldP spid="113" grpId="0" animBg="1"/>
      <p:bldP spid="114" grpId="0"/>
      <p:bldP spid="115" grpId="0"/>
      <p:bldP spid="116" grpId="0"/>
      <p:bldP spid="117" grpId="0"/>
      <p:bldP spid="118" grpId="0"/>
      <p:bldP spid="119" grpId="0"/>
      <p:bldP spid="1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564A1-38DA-4383-0310-8EA96F381FB5}"/>
              </a:ext>
            </a:extLst>
          </p:cNvPr>
          <p:cNvSpPr>
            <a:spLocks noGrp="1"/>
          </p:cNvSpPr>
          <p:nvPr>
            <p:ph type="title"/>
          </p:nvPr>
        </p:nvSpPr>
        <p:spPr/>
        <p:txBody>
          <a:bodyPr/>
          <a:lstStyle/>
          <a:p>
            <a:r>
              <a:rPr lang="en-GB" dirty="0">
                <a:latin typeface="Century Gothic" panose="020B0502020202020204" pitchFamily="34" charset="0"/>
              </a:rPr>
              <a:t>Ionic Bonding</a:t>
            </a:r>
          </a:p>
        </p:txBody>
      </p:sp>
      <p:sp>
        <p:nvSpPr>
          <p:cNvPr id="3" name="Rectangle 2">
            <a:extLst>
              <a:ext uri="{FF2B5EF4-FFF2-40B4-BE49-F238E27FC236}">
                <a16:creationId xmlns:a16="http://schemas.microsoft.com/office/drawing/2014/main" id="{A318F655-293C-3A5A-8191-75C179071683}"/>
              </a:ext>
            </a:extLst>
          </p:cNvPr>
          <p:cNvSpPr/>
          <p:nvPr/>
        </p:nvSpPr>
        <p:spPr>
          <a:xfrm>
            <a:off x="540000" y="976998"/>
            <a:ext cx="10789988" cy="830997"/>
          </a:xfrm>
          <a:prstGeom prst="rect">
            <a:avLst/>
          </a:prstGeom>
          <a:solidFill>
            <a:schemeClr val="accent1">
              <a:lumMod val="40000"/>
              <a:lumOff val="60000"/>
            </a:schemeClr>
          </a:solidFill>
        </p:spPr>
        <p:txBody>
          <a:bodyPr wrap="square">
            <a:spAutoFit/>
          </a:bodyPr>
          <a:lstStyle/>
          <a:p>
            <a:r>
              <a:rPr lang="en-GB" sz="2400" dirty="0">
                <a:latin typeface="Century Gothic" panose="020B0502020202020204" pitchFamily="34" charset="0"/>
              </a:rPr>
              <a:t>Ionic bonding occurs in compounds formed from </a:t>
            </a:r>
            <a:r>
              <a:rPr lang="en-GB" sz="2400" b="1" dirty="0">
                <a:latin typeface="Century Gothic" panose="020B0502020202020204" pitchFamily="34" charset="0"/>
              </a:rPr>
              <a:t>metals</a:t>
            </a:r>
            <a:r>
              <a:rPr lang="en-GB" sz="2400" dirty="0">
                <a:latin typeface="Century Gothic" panose="020B0502020202020204" pitchFamily="34" charset="0"/>
              </a:rPr>
              <a:t> combined with </a:t>
            </a:r>
            <a:r>
              <a:rPr lang="en-GB" sz="2400" b="1" dirty="0">
                <a:latin typeface="Century Gothic" panose="020B0502020202020204" pitchFamily="34" charset="0"/>
              </a:rPr>
              <a:t>non-metals</a:t>
            </a:r>
            <a:r>
              <a:rPr lang="en-GB" sz="2400" dirty="0">
                <a:latin typeface="Century Gothic" panose="020B0502020202020204" pitchFamily="34" charset="0"/>
              </a:rPr>
              <a:t>.</a:t>
            </a:r>
          </a:p>
        </p:txBody>
      </p:sp>
      <p:sp>
        <p:nvSpPr>
          <p:cNvPr id="4" name="Oval 3">
            <a:extLst>
              <a:ext uri="{FF2B5EF4-FFF2-40B4-BE49-F238E27FC236}">
                <a16:creationId xmlns:a16="http://schemas.microsoft.com/office/drawing/2014/main" id="{70B036FA-E44A-8807-F177-09A3FC32BACF}"/>
              </a:ext>
            </a:extLst>
          </p:cNvPr>
          <p:cNvSpPr/>
          <p:nvPr/>
        </p:nvSpPr>
        <p:spPr>
          <a:xfrm>
            <a:off x="892049" y="2329279"/>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3CD2737D-CEB8-EF14-96FD-18E2B4AA8173}"/>
              </a:ext>
            </a:extLst>
          </p:cNvPr>
          <p:cNvSpPr/>
          <p:nvPr/>
        </p:nvSpPr>
        <p:spPr>
          <a:xfrm>
            <a:off x="1147277" y="2586250"/>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DCC66D8-8E8F-8DE1-D628-6EC03F7BCCED}"/>
              </a:ext>
            </a:extLst>
          </p:cNvPr>
          <p:cNvSpPr txBox="1"/>
          <p:nvPr/>
        </p:nvSpPr>
        <p:spPr>
          <a:xfrm>
            <a:off x="1482370" y="2123387"/>
            <a:ext cx="365806" cy="400110"/>
          </a:xfrm>
          <a:prstGeom prst="rect">
            <a:avLst/>
          </a:prstGeom>
          <a:noFill/>
        </p:spPr>
        <p:txBody>
          <a:bodyPr wrap="none" rtlCol="0">
            <a:spAutoFit/>
          </a:bodyPr>
          <a:lstStyle/>
          <a:p>
            <a:r>
              <a:rPr lang="en-GB" sz="2000" b="1" dirty="0">
                <a:solidFill>
                  <a:srgbClr val="7030A0"/>
                </a:solidFill>
              </a:rPr>
              <a:t>×</a:t>
            </a:r>
          </a:p>
        </p:txBody>
      </p:sp>
      <p:sp>
        <p:nvSpPr>
          <p:cNvPr id="7" name="TextBox 6">
            <a:extLst>
              <a:ext uri="{FF2B5EF4-FFF2-40B4-BE49-F238E27FC236}">
                <a16:creationId xmlns:a16="http://schemas.microsoft.com/office/drawing/2014/main" id="{AA7A96B7-8380-43FF-EF5C-01B8F0D630E7}"/>
              </a:ext>
            </a:extLst>
          </p:cNvPr>
          <p:cNvSpPr txBox="1"/>
          <p:nvPr/>
        </p:nvSpPr>
        <p:spPr>
          <a:xfrm>
            <a:off x="1483717" y="2383795"/>
            <a:ext cx="365806" cy="400110"/>
          </a:xfrm>
          <a:prstGeom prst="rect">
            <a:avLst/>
          </a:prstGeom>
          <a:noFill/>
        </p:spPr>
        <p:txBody>
          <a:bodyPr wrap="none" rtlCol="0">
            <a:spAutoFit/>
          </a:bodyPr>
          <a:lstStyle/>
          <a:p>
            <a:r>
              <a:rPr lang="en-GB" sz="2000" b="1" dirty="0">
                <a:solidFill>
                  <a:srgbClr val="7030A0"/>
                </a:solidFill>
              </a:rPr>
              <a:t>×</a:t>
            </a:r>
          </a:p>
        </p:txBody>
      </p:sp>
      <p:sp>
        <p:nvSpPr>
          <p:cNvPr id="8" name="TextBox 7">
            <a:extLst>
              <a:ext uri="{FF2B5EF4-FFF2-40B4-BE49-F238E27FC236}">
                <a16:creationId xmlns:a16="http://schemas.microsoft.com/office/drawing/2014/main" id="{E6C9254A-AD86-3ED0-346A-815A06BDBF64}"/>
              </a:ext>
            </a:extLst>
          </p:cNvPr>
          <p:cNvSpPr txBox="1"/>
          <p:nvPr/>
        </p:nvSpPr>
        <p:spPr>
          <a:xfrm>
            <a:off x="1485903" y="3345417"/>
            <a:ext cx="365806" cy="400110"/>
          </a:xfrm>
          <a:prstGeom prst="rect">
            <a:avLst/>
          </a:prstGeom>
          <a:noFill/>
        </p:spPr>
        <p:txBody>
          <a:bodyPr wrap="none" rtlCol="0">
            <a:spAutoFit/>
          </a:bodyPr>
          <a:lstStyle/>
          <a:p>
            <a:r>
              <a:rPr lang="en-GB" sz="2000" b="1" dirty="0">
                <a:solidFill>
                  <a:srgbClr val="7030A0"/>
                </a:solidFill>
              </a:rPr>
              <a:t>×</a:t>
            </a:r>
          </a:p>
        </p:txBody>
      </p:sp>
      <p:sp>
        <p:nvSpPr>
          <p:cNvPr id="9" name="TextBox 8">
            <a:extLst>
              <a:ext uri="{FF2B5EF4-FFF2-40B4-BE49-F238E27FC236}">
                <a16:creationId xmlns:a16="http://schemas.microsoft.com/office/drawing/2014/main" id="{F1921E3E-D624-1407-5B56-1E4521532289}"/>
              </a:ext>
            </a:extLst>
          </p:cNvPr>
          <p:cNvSpPr txBox="1"/>
          <p:nvPr/>
        </p:nvSpPr>
        <p:spPr>
          <a:xfrm>
            <a:off x="1489196" y="3605044"/>
            <a:ext cx="365806" cy="400110"/>
          </a:xfrm>
          <a:prstGeom prst="rect">
            <a:avLst/>
          </a:prstGeom>
          <a:noFill/>
        </p:spPr>
        <p:txBody>
          <a:bodyPr wrap="none" rtlCol="0">
            <a:spAutoFit/>
          </a:bodyPr>
          <a:lstStyle/>
          <a:p>
            <a:r>
              <a:rPr lang="en-GB" sz="2000" b="1" dirty="0">
                <a:solidFill>
                  <a:srgbClr val="7030A0"/>
                </a:solidFill>
              </a:rPr>
              <a:t>×</a:t>
            </a:r>
          </a:p>
        </p:txBody>
      </p:sp>
      <p:sp>
        <p:nvSpPr>
          <p:cNvPr id="10" name="TextBox 9">
            <a:extLst>
              <a:ext uri="{FF2B5EF4-FFF2-40B4-BE49-F238E27FC236}">
                <a16:creationId xmlns:a16="http://schemas.microsoft.com/office/drawing/2014/main" id="{5BB873EF-C738-4B1C-5B26-99A1E8D8E97B}"/>
              </a:ext>
            </a:extLst>
          </p:cNvPr>
          <p:cNvSpPr txBox="1"/>
          <p:nvPr/>
        </p:nvSpPr>
        <p:spPr>
          <a:xfrm>
            <a:off x="728215" y="2874320"/>
            <a:ext cx="365806" cy="400110"/>
          </a:xfrm>
          <a:prstGeom prst="rect">
            <a:avLst/>
          </a:prstGeom>
          <a:noFill/>
        </p:spPr>
        <p:txBody>
          <a:bodyPr wrap="none" rtlCol="0">
            <a:spAutoFit/>
          </a:bodyPr>
          <a:lstStyle/>
          <a:p>
            <a:r>
              <a:rPr lang="en-GB" sz="2000" b="1" dirty="0">
                <a:solidFill>
                  <a:srgbClr val="7030A0"/>
                </a:solidFill>
              </a:rPr>
              <a:t>×</a:t>
            </a:r>
          </a:p>
        </p:txBody>
      </p:sp>
      <p:sp>
        <p:nvSpPr>
          <p:cNvPr id="11" name="TextBox 10">
            <a:extLst>
              <a:ext uri="{FF2B5EF4-FFF2-40B4-BE49-F238E27FC236}">
                <a16:creationId xmlns:a16="http://schemas.microsoft.com/office/drawing/2014/main" id="{A6F73807-B7A2-538C-1592-B60F5A8A7B5B}"/>
              </a:ext>
            </a:extLst>
          </p:cNvPr>
          <p:cNvSpPr txBox="1"/>
          <p:nvPr/>
        </p:nvSpPr>
        <p:spPr>
          <a:xfrm>
            <a:off x="2253056" y="2861325"/>
            <a:ext cx="365806" cy="400110"/>
          </a:xfrm>
          <a:prstGeom prst="rect">
            <a:avLst/>
          </a:prstGeom>
          <a:noFill/>
        </p:spPr>
        <p:txBody>
          <a:bodyPr wrap="none" rtlCol="0">
            <a:spAutoFit/>
          </a:bodyPr>
          <a:lstStyle/>
          <a:p>
            <a:r>
              <a:rPr lang="en-GB" sz="2000" b="1" dirty="0">
                <a:solidFill>
                  <a:srgbClr val="7030A0"/>
                </a:solidFill>
              </a:rPr>
              <a:t>×</a:t>
            </a:r>
          </a:p>
        </p:txBody>
      </p:sp>
      <p:sp>
        <p:nvSpPr>
          <p:cNvPr id="12" name="TextBox 11">
            <a:extLst>
              <a:ext uri="{FF2B5EF4-FFF2-40B4-BE49-F238E27FC236}">
                <a16:creationId xmlns:a16="http://schemas.microsoft.com/office/drawing/2014/main" id="{FDD5CCC2-183C-5BA9-EB40-BDE11A6C35F9}"/>
              </a:ext>
            </a:extLst>
          </p:cNvPr>
          <p:cNvSpPr txBox="1"/>
          <p:nvPr/>
        </p:nvSpPr>
        <p:spPr>
          <a:xfrm>
            <a:off x="898448" y="2365692"/>
            <a:ext cx="365806" cy="400110"/>
          </a:xfrm>
          <a:prstGeom prst="rect">
            <a:avLst/>
          </a:prstGeom>
          <a:noFill/>
        </p:spPr>
        <p:txBody>
          <a:bodyPr wrap="none" rtlCol="0">
            <a:spAutoFit/>
          </a:bodyPr>
          <a:lstStyle/>
          <a:p>
            <a:r>
              <a:rPr lang="en-GB" sz="2000" b="1" dirty="0">
                <a:solidFill>
                  <a:srgbClr val="7030A0"/>
                </a:solidFill>
              </a:rPr>
              <a:t>×</a:t>
            </a:r>
          </a:p>
        </p:txBody>
      </p:sp>
      <p:sp>
        <p:nvSpPr>
          <p:cNvPr id="13" name="TextBox 12">
            <a:extLst>
              <a:ext uri="{FF2B5EF4-FFF2-40B4-BE49-F238E27FC236}">
                <a16:creationId xmlns:a16="http://schemas.microsoft.com/office/drawing/2014/main" id="{F3AA784C-0987-1C2A-3869-CFB47C002B1B}"/>
              </a:ext>
            </a:extLst>
          </p:cNvPr>
          <p:cNvSpPr txBox="1"/>
          <p:nvPr/>
        </p:nvSpPr>
        <p:spPr>
          <a:xfrm>
            <a:off x="2059784" y="2343651"/>
            <a:ext cx="365806" cy="400110"/>
          </a:xfrm>
          <a:prstGeom prst="rect">
            <a:avLst/>
          </a:prstGeom>
          <a:noFill/>
        </p:spPr>
        <p:txBody>
          <a:bodyPr wrap="none" rtlCol="0">
            <a:spAutoFit/>
          </a:bodyPr>
          <a:lstStyle/>
          <a:p>
            <a:r>
              <a:rPr lang="en-GB" sz="2000" b="1" dirty="0">
                <a:solidFill>
                  <a:srgbClr val="7030A0"/>
                </a:solidFill>
              </a:rPr>
              <a:t>×</a:t>
            </a:r>
          </a:p>
        </p:txBody>
      </p:sp>
      <p:sp>
        <p:nvSpPr>
          <p:cNvPr id="14" name="TextBox 13">
            <a:extLst>
              <a:ext uri="{FF2B5EF4-FFF2-40B4-BE49-F238E27FC236}">
                <a16:creationId xmlns:a16="http://schemas.microsoft.com/office/drawing/2014/main" id="{56D781A1-A087-96E4-D713-9D375EECEF6A}"/>
              </a:ext>
            </a:extLst>
          </p:cNvPr>
          <p:cNvSpPr txBox="1"/>
          <p:nvPr/>
        </p:nvSpPr>
        <p:spPr>
          <a:xfrm>
            <a:off x="921448" y="3368130"/>
            <a:ext cx="365806" cy="400110"/>
          </a:xfrm>
          <a:prstGeom prst="rect">
            <a:avLst/>
          </a:prstGeom>
          <a:noFill/>
        </p:spPr>
        <p:txBody>
          <a:bodyPr wrap="none" rtlCol="0">
            <a:spAutoFit/>
          </a:bodyPr>
          <a:lstStyle/>
          <a:p>
            <a:r>
              <a:rPr lang="en-GB" sz="2000" b="1" dirty="0">
                <a:solidFill>
                  <a:srgbClr val="7030A0"/>
                </a:solidFill>
              </a:rPr>
              <a:t>×</a:t>
            </a:r>
          </a:p>
        </p:txBody>
      </p:sp>
      <p:sp>
        <p:nvSpPr>
          <p:cNvPr id="15" name="TextBox 14">
            <a:extLst>
              <a:ext uri="{FF2B5EF4-FFF2-40B4-BE49-F238E27FC236}">
                <a16:creationId xmlns:a16="http://schemas.microsoft.com/office/drawing/2014/main" id="{8F531DDF-C87E-8918-5D3B-0963933D4BC2}"/>
              </a:ext>
            </a:extLst>
          </p:cNvPr>
          <p:cNvSpPr txBox="1"/>
          <p:nvPr/>
        </p:nvSpPr>
        <p:spPr>
          <a:xfrm>
            <a:off x="2042622" y="3357767"/>
            <a:ext cx="365806" cy="400110"/>
          </a:xfrm>
          <a:prstGeom prst="rect">
            <a:avLst/>
          </a:prstGeom>
          <a:noFill/>
        </p:spPr>
        <p:txBody>
          <a:bodyPr wrap="none" rtlCol="0">
            <a:spAutoFit/>
          </a:bodyPr>
          <a:lstStyle/>
          <a:p>
            <a:r>
              <a:rPr lang="en-GB" sz="2000" b="1" dirty="0">
                <a:solidFill>
                  <a:srgbClr val="7030A0"/>
                </a:solidFill>
              </a:rPr>
              <a:t>×</a:t>
            </a:r>
          </a:p>
        </p:txBody>
      </p:sp>
      <p:sp>
        <p:nvSpPr>
          <p:cNvPr id="16" name="Oval 15">
            <a:extLst>
              <a:ext uri="{FF2B5EF4-FFF2-40B4-BE49-F238E27FC236}">
                <a16:creationId xmlns:a16="http://schemas.microsoft.com/office/drawing/2014/main" id="{B69D8776-1499-409B-C4FA-7AB9B735D166}"/>
              </a:ext>
            </a:extLst>
          </p:cNvPr>
          <p:cNvSpPr/>
          <p:nvPr/>
        </p:nvSpPr>
        <p:spPr>
          <a:xfrm>
            <a:off x="653070" y="2064993"/>
            <a:ext cx="2000633" cy="1980592"/>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A1427883-A651-68C2-85A9-561B02588AEE}"/>
              </a:ext>
            </a:extLst>
          </p:cNvPr>
          <p:cNvSpPr txBox="1"/>
          <p:nvPr/>
        </p:nvSpPr>
        <p:spPr>
          <a:xfrm>
            <a:off x="1481023" y="1864786"/>
            <a:ext cx="365806" cy="400110"/>
          </a:xfrm>
          <a:prstGeom prst="rect">
            <a:avLst/>
          </a:prstGeom>
          <a:noFill/>
        </p:spPr>
        <p:txBody>
          <a:bodyPr wrap="none" rtlCol="0">
            <a:spAutoFit/>
          </a:bodyPr>
          <a:lstStyle/>
          <a:p>
            <a:r>
              <a:rPr lang="en-GB" sz="2000" b="1" dirty="0">
                <a:solidFill>
                  <a:srgbClr val="7030A0"/>
                </a:solidFill>
              </a:rPr>
              <a:t>×</a:t>
            </a:r>
          </a:p>
        </p:txBody>
      </p:sp>
      <p:sp>
        <p:nvSpPr>
          <p:cNvPr id="18" name="Oval 17">
            <a:extLst>
              <a:ext uri="{FF2B5EF4-FFF2-40B4-BE49-F238E27FC236}">
                <a16:creationId xmlns:a16="http://schemas.microsoft.com/office/drawing/2014/main" id="{32DC092D-7A4A-D095-E57F-77242D164837}"/>
              </a:ext>
            </a:extLst>
          </p:cNvPr>
          <p:cNvSpPr/>
          <p:nvPr/>
        </p:nvSpPr>
        <p:spPr>
          <a:xfrm>
            <a:off x="3878136" y="2294820"/>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4F5F3ED-24E5-E5CB-E2E5-458CEEA800EC}"/>
              </a:ext>
            </a:extLst>
          </p:cNvPr>
          <p:cNvSpPr/>
          <p:nvPr/>
        </p:nvSpPr>
        <p:spPr>
          <a:xfrm>
            <a:off x="4133364" y="2551791"/>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2B594D4-1693-9964-1670-CA7BA52DA0D2}"/>
              </a:ext>
            </a:extLst>
          </p:cNvPr>
          <p:cNvSpPr/>
          <p:nvPr/>
        </p:nvSpPr>
        <p:spPr>
          <a:xfrm>
            <a:off x="4605125" y="252489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C1A64BAE-F4C8-643C-A7CC-F81C245DB650}"/>
              </a:ext>
            </a:extLst>
          </p:cNvPr>
          <p:cNvSpPr/>
          <p:nvPr/>
        </p:nvSpPr>
        <p:spPr>
          <a:xfrm>
            <a:off x="4636502" y="348411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A81FF1FE-01B2-B14E-123A-D55AD760BE9F}"/>
              </a:ext>
            </a:extLst>
          </p:cNvPr>
          <p:cNvSpPr/>
          <p:nvPr/>
        </p:nvSpPr>
        <p:spPr>
          <a:xfrm>
            <a:off x="4627538" y="373064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62D9B091-4DEB-0DD1-DC55-30F687E7B4FD}"/>
              </a:ext>
            </a:extLst>
          </p:cNvPr>
          <p:cNvSpPr/>
          <p:nvPr/>
        </p:nvSpPr>
        <p:spPr>
          <a:xfrm>
            <a:off x="4600644" y="226492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AACBB4D1-A0B3-A64D-49BF-58962EB1A5D1}"/>
              </a:ext>
            </a:extLst>
          </p:cNvPr>
          <p:cNvSpPr/>
          <p:nvPr/>
        </p:nvSpPr>
        <p:spPr>
          <a:xfrm>
            <a:off x="5380570" y="299106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A745FDE6-9E56-C700-8FD8-88B8518D1225}"/>
              </a:ext>
            </a:extLst>
          </p:cNvPr>
          <p:cNvSpPr/>
          <p:nvPr/>
        </p:nvSpPr>
        <p:spPr>
          <a:xfrm>
            <a:off x="3852094" y="302243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01EB8360-1D56-B335-D6B3-DB48F3ED6ADB}"/>
              </a:ext>
            </a:extLst>
          </p:cNvPr>
          <p:cNvSpPr/>
          <p:nvPr/>
        </p:nvSpPr>
        <p:spPr>
          <a:xfrm>
            <a:off x="5143007" y="245766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48AD4B5-2015-9898-DF7B-AFFF84C15A50}"/>
              </a:ext>
            </a:extLst>
          </p:cNvPr>
          <p:cNvSpPr/>
          <p:nvPr/>
        </p:nvSpPr>
        <p:spPr>
          <a:xfrm>
            <a:off x="5169901" y="350652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6841621C-0574-DC18-99CC-0D2C06A88457}"/>
              </a:ext>
            </a:extLst>
          </p:cNvPr>
          <p:cNvSpPr txBox="1"/>
          <p:nvPr/>
        </p:nvSpPr>
        <p:spPr>
          <a:xfrm>
            <a:off x="1038487" y="4336425"/>
            <a:ext cx="1269899" cy="646331"/>
          </a:xfrm>
          <a:prstGeom prst="rect">
            <a:avLst/>
          </a:prstGeom>
          <a:noFill/>
        </p:spPr>
        <p:txBody>
          <a:bodyPr wrap="none" rtlCol="0">
            <a:spAutoFit/>
          </a:bodyPr>
          <a:lstStyle/>
          <a:p>
            <a:pPr algn="ctr"/>
            <a:r>
              <a:rPr lang="en-GB" b="1" dirty="0">
                <a:latin typeface="Century Gothic" panose="020B0502020202020204" pitchFamily="34" charset="0"/>
              </a:rPr>
              <a:t>Metal: Na</a:t>
            </a:r>
          </a:p>
          <a:p>
            <a:pPr algn="ctr"/>
            <a:r>
              <a:rPr lang="en-GB" b="1" dirty="0">
                <a:latin typeface="Century Gothic" panose="020B0502020202020204" pitchFamily="34" charset="0"/>
              </a:rPr>
              <a:t>2,8,1</a:t>
            </a:r>
          </a:p>
        </p:txBody>
      </p:sp>
      <p:sp>
        <p:nvSpPr>
          <p:cNvPr id="29" name="TextBox 28">
            <a:extLst>
              <a:ext uri="{FF2B5EF4-FFF2-40B4-BE49-F238E27FC236}">
                <a16:creationId xmlns:a16="http://schemas.microsoft.com/office/drawing/2014/main" id="{B898518F-0A5B-5894-E638-5A6BFDE4769F}"/>
              </a:ext>
            </a:extLst>
          </p:cNvPr>
          <p:cNvSpPr txBox="1"/>
          <p:nvPr/>
        </p:nvSpPr>
        <p:spPr>
          <a:xfrm>
            <a:off x="3852094" y="4311191"/>
            <a:ext cx="1617751" cy="646331"/>
          </a:xfrm>
          <a:prstGeom prst="rect">
            <a:avLst/>
          </a:prstGeom>
          <a:noFill/>
        </p:spPr>
        <p:txBody>
          <a:bodyPr wrap="none" rtlCol="0">
            <a:spAutoFit/>
          </a:bodyPr>
          <a:lstStyle/>
          <a:p>
            <a:pPr algn="ctr"/>
            <a:r>
              <a:rPr lang="en-GB" b="1" dirty="0">
                <a:latin typeface="Century Gothic" panose="020B0502020202020204" pitchFamily="34" charset="0"/>
              </a:rPr>
              <a:t>Non-metal: F</a:t>
            </a:r>
          </a:p>
          <a:p>
            <a:pPr algn="ctr"/>
            <a:r>
              <a:rPr lang="en-GB" b="1" dirty="0">
                <a:latin typeface="Century Gothic" panose="020B0502020202020204" pitchFamily="34" charset="0"/>
              </a:rPr>
              <a:t>2,7</a:t>
            </a:r>
          </a:p>
        </p:txBody>
      </p:sp>
      <p:sp>
        <p:nvSpPr>
          <p:cNvPr id="30" name="Oval 29">
            <a:extLst>
              <a:ext uri="{FF2B5EF4-FFF2-40B4-BE49-F238E27FC236}">
                <a16:creationId xmlns:a16="http://schemas.microsoft.com/office/drawing/2014/main" id="{27A0C4A4-F17C-D3DC-E6A6-DD6E7F6EECED}"/>
              </a:ext>
            </a:extLst>
          </p:cNvPr>
          <p:cNvSpPr/>
          <p:nvPr/>
        </p:nvSpPr>
        <p:spPr>
          <a:xfrm>
            <a:off x="4036983" y="3497278"/>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a:extLst>
              <a:ext uri="{FF2B5EF4-FFF2-40B4-BE49-F238E27FC236}">
                <a16:creationId xmlns:a16="http://schemas.microsoft.com/office/drawing/2014/main" id="{83D6307F-BB2C-9FED-BBA6-5F8469C8DE55}"/>
              </a:ext>
            </a:extLst>
          </p:cNvPr>
          <p:cNvSpPr txBox="1"/>
          <p:nvPr/>
        </p:nvSpPr>
        <p:spPr>
          <a:xfrm>
            <a:off x="422583" y="4982756"/>
            <a:ext cx="2720667"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entury Gothic" panose="020B0502020202020204" pitchFamily="34" charset="0"/>
              </a:rPr>
              <a:t>Needs to </a:t>
            </a:r>
            <a:r>
              <a:rPr lang="en-GB" b="1" dirty="0">
                <a:latin typeface="Century Gothic" panose="020B0502020202020204" pitchFamily="34" charset="0"/>
              </a:rPr>
              <a:t>lose 1 electron </a:t>
            </a:r>
            <a:r>
              <a:rPr lang="en-GB" dirty="0">
                <a:latin typeface="Century Gothic" panose="020B0502020202020204" pitchFamily="34" charset="0"/>
              </a:rPr>
              <a:t>for a stable electronic arrangement</a:t>
            </a:r>
          </a:p>
        </p:txBody>
      </p:sp>
      <p:sp>
        <p:nvSpPr>
          <p:cNvPr id="32" name="TextBox 31">
            <a:extLst>
              <a:ext uri="{FF2B5EF4-FFF2-40B4-BE49-F238E27FC236}">
                <a16:creationId xmlns:a16="http://schemas.microsoft.com/office/drawing/2014/main" id="{DDE8104E-3F91-AC33-1EB4-5AE662E254D7}"/>
              </a:ext>
            </a:extLst>
          </p:cNvPr>
          <p:cNvSpPr txBox="1"/>
          <p:nvPr/>
        </p:nvSpPr>
        <p:spPr>
          <a:xfrm>
            <a:off x="3214327" y="4978378"/>
            <a:ext cx="2720667" cy="1200329"/>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entury Gothic" panose="020B0502020202020204" pitchFamily="34" charset="0"/>
              </a:rPr>
              <a:t>Needs to </a:t>
            </a:r>
            <a:r>
              <a:rPr lang="en-GB" b="1" dirty="0">
                <a:latin typeface="Century Gothic" panose="020B0502020202020204" pitchFamily="34" charset="0"/>
              </a:rPr>
              <a:t>gain 1 electron</a:t>
            </a:r>
            <a:r>
              <a:rPr lang="en-GB" dirty="0">
                <a:latin typeface="Century Gothic" panose="020B0502020202020204" pitchFamily="34" charset="0"/>
              </a:rPr>
              <a:t> for a stable electronic arrangement</a:t>
            </a:r>
          </a:p>
        </p:txBody>
      </p:sp>
      <p:cxnSp>
        <p:nvCxnSpPr>
          <p:cNvPr id="35" name="Curved Connector 34">
            <a:extLst>
              <a:ext uri="{FF2B5EF4-FFF2-40B4-BE49-F238E27FC236}">
                <a16:creationId xmlns:a16="http://schemas.microsoft.com/office/drawing/2014/main" id="{3B644325-B1EF-B779-AFDE-CA316FA96BA8}"/>
              </a:ext>
            </a:extLst>
          </p:cNvPr>
          <p:cNvCxnSpPr>
            <a:cxnSpLocks/>
            <a:endCxn id="18" idx="1"/>
          </p:cNvCxnSpPr>
          <p:nvPr/>
        </p:nvCxnSpPr>
        <p:spPr>
          <a:xfrm>
            <a:off x="1811352" y="1981636"/>
            <a:ext cx="2291326" cy="528961"/>
          </a:xfrm>
          <a:prstGeom prst="curvedConnector2">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D18E9D8-BDE2-DACC-BB85-8D957C5BE449}"/>
              </a:ext>
            </a:extLst>
          </p:cNvPr>
          <p:cNvCxnSpPr>
            <a:cxnSpLocks/>
          </p:cNvCxnSpPr>
          <p:nvPr/>
        </p:nvCxnSpPr>
        <p:spPr>
          <a:xfrm flipV="1">
            <a:off x="5799979" y="2987433"/>
            <a:ext cx="592042" cy="3627"/>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AFBB22DE-C134-7243-7B95-4EE8581B4832}"/>
              </a:ext>
            </a:extLst>
          </p:cNvPr>
          <p:cNvSpPr/>
          <p:nvPr/>
        </p:nvSpPr>
        <p:spPr>
          <a:xfrm>
            <a:off x="6929397" y="2326647"/>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47F33C1-DEC9-C7E8-01A1-7F93B670D21B}"/>
              </a:ext>
            </a:extLst>
          </p:cNvPr>
          <p:cNvSpPr/>
          <p:nvPr/>
        </p:nvSpPr>
        <p:spPr>
          <a:xfrm>
            <a:off x="7184625" y="2583618"/>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D0DED98-75E5-5557-252D-683C0DE98A58}"/>
              </a:ext>
            </a:extLst>
          </p:cNvPr>
          <p:cNvSpPr txBox="1"/>
          <p:nvPr/>
        </p:nvSpPr>
        <p:spPr>
          <a:xfrm>
            <a:off x="7519718" y="2120755"/>
            <a:ext cx="365806" cy="400110"/>
          </a:xfrm>
          <a:prstGeom prst="rect">
            <a:avLst/>
          </a:prstGeom>
          <a:noFill/>
        </p:spPr>
        <p:txBody>
          <a:bodyPr wrap="none" rtlCol="0">
            <a:spAutoFit/>
          </a:bodyPr>
          <a:lstStyle/>
          <a:p>
            <a:r>
              <a:rPr lang="en-GB" sz="2000" b="1" dirty="0">
                <a:solidFill>
                  <a:srgbClr val="7030A0"/>
                </a:solidFill>
              </a:rPr>
              <a:t>×</a:t>
            </a:r>
          </a:p>
        </p:txBody>
      </p:sp>
      <p:sp>
        <p:nvSpPr>
          <p:cNvPr id="41" name="TextBox 40">
            <a:extLst>
              <a:ext uri="{FF2B5EF4-FFF2-40B4-BE49-F238E27FC236}">
                <a16:creationId xmlns:a16="http://schemas.microsoft.com/office/drawing/2014/main" id="{7C32EB93-E6FB-3B0B-3891-1888DA97BE60}"/>
              </a:ext>
            </a:extLst>
          </p:cNvPr>
          <p:cNvSpPr txBox="1"/>
          <p:nvPr/>
        </p:nvSpPr>
        <p:spPr>
          <a:xfrm>
            <a:off x="7521065" y="2381163"/>
            <a:ext cx="365806" cy="400110"/>
          </a:xfrm>
          <a:prstGeom prst="rect">
            <a:avLst/>
          </a:prstGeom>
          <a:noFill/>
        </p:spPr>
        <p:txBody>
          <a:bodyPr wrap="none" rtlCol="0">
            <a:spAutoFit/>
          </a:bodyPr>
          <a:lstStyle/>
          <a:p>
            <a:r>
              <a:rPr lang="en-GB" sz="2000" b="1" dirty="0">
                <a:solidFill>
                  <a:srgbClr val="7030A0"/>
                </a:solidFill>
              </a:rPr>
              <a:t>×</a:t>
            </a:r>
          </a:p>
        </p:txBody>
      </p:sp>
      <p:sp>
        <p:nvSpPr>
          <p:cNvPr id="42" name="TextBox 41">
            <a:extLst>
              <a:ext uri="{FF2B5EF4-FFF2-40B4-BE49-F238E27FC236}">
                <a16:creationId xmlns:a16="http://schemas.microsoft.com/office/drawing/2014/main" id="{E5764095-46D8-9068-D9FE-449DE21F5ACB}"/>
              </a:ext>
            </a:extLst>
          </p:cNvPr>
          <p:cNvSpPr txBox="1"/>
          <p:nvPr/>
        </p:nvSpPr>
        <p:spPr>
          <a:xfrm>
            <a:off x="7523251" y="3342785"/>
            <a:ext cx="365806" cy="400110"/>
          </a:xfrm>
          <a:prstGeom prst="rect">
            <a:avLst/>
          </a:prstGeom>
          <a:noFill/>
        </p:spPr>
        <p:txBody>
          <a:bodyPr wrap="none" rtlCol="0">
            <a:spAutoFit/>
          </a:bodyPr>
          <a:lstStyle/>
          <a:p>
            <a:r>
              <a:rPr lang="en-GB" sz="2000" b="1" dirty="0">
                <a:solidFill>
                  <a:srgbClr val="7030A0"/>
                </a:solidFill>
              </a:rPr>
              <a:t>×</a:t>
            </a:r>
          </a:p>
        </p:txBody>
      </p:sp>
      <p:sp>
        <p:nvSpPr>
          <p:cNvPr id="43" name="TextBox 42">
            <a:extLst>
              <a:ext uri="{FF2B5EF4-FFF2-40B4-BE49-F238E27FC236}">
                <a16:creationId xmlns:a16="http://schemas.microsoft.com/office/drawing/2014/main" id="{E4D7C3D4-97FE-1654-D044-6DC714A80B61}"/>
              </a:ext>
            </a:extLst>
          </p:cNvPr>
          <p:cNvSpPr txBox="1"/>
          <p:nvPr/>
        </p:nvSpPr>
        <p:spPr>
          <a:xfrm>
            <a:off x="7526544" y="3602412"/>
            <a:ext cx="365806" cy="400110"/>
          </a:xfrm>
          <a:prstGeom prst="rect">
            <a:avLst/>
          </a:prstGeom>
          <a:noFill/>
        </p:spPr>
        <p:txBody>
          <a:bodyPr wrap="none" rtlCol="0">
            <a:spAutoFit/>
          </a:bodyPr>
          <a:lstStyle/>
          <a:p>
            <a:r>
              <a:rPr lang="en-GB" sz="2000" b="1" dirty="0">
                <a:solidFill>
                  <a:srgbClr val="7030A0"/>
                </a:solidFill>
              </a:rPr>
              <a:t>×</a:t>
            </a:r>
          </a:p>
        </p:txBody>
      </p:sp>
      <p:sp>
        <p:nvSpPr>
          <p:cNvPr id="44" name="TextBox 43">
            <a:extLst>
              <a:ext uri="{FF2B5EF4-FFF2-40B4-BE49-F238E27FC236}">
                <a16:creationId xmlns:a16="http://schemas.microsoft.com/office/drawing/2014/main" id="{18DD50D4-07F9-C904-F713-A8906915D298}"/>
              </a:ext>
            </a:extLst>
          </p:cNvPr>
          <p:cNvSpPr txBox="1"/>
          <p:nvPr/>
        </p:nvSpPr>
        <p:spPr>
          <a:xfrm>
            <a:off x="6765563" y="2871688"/>
            <a:ext cx="365806" cy="400110"/>
          </a:xfrm>
          <a:prstGeom prst="rect">
            <a:avLst/>
          </a:prstGeom>
          <a:noFill/>
        </p:spPr>
        <p:txBody>
          <a:bodyPr wrap="none" rtlCol="0">
            <a:spAutoFit/>
          </a:bodyPr>
          <a:lstStyle/>
          <a:p>
            <a:r>
              <a:rPr lang="en-GB" sz="2000" b="1" dirty="0">
                <a:solidFill>
                  <a:srgbClr val="7030A0"/>
                </a:solidFill>
              </a:rPr>
              <a:t>×</a:t>
            </a:r>
          </a:p>
        </p:txBody>
      </p:sp>
      <p:sp>
        <p:nvSpPr>
          <p:cNvPr id="45" name="TextBox 44">
            <a:extLst>
              <a:ext uri="{FF2B5EF4-FFF2-40B4-BE49-F238E27FC236}">
                <a16:creationId xmlns:a16="http://schemas.microsoft.com/office/drawing/2014/main" id="{88DDA477-DCC3-FBDA-77E2-F7D368CF765D}"/>
              </a:ext>
            </a:extLst>
          </p:cNvPr>
          <p:cNvSpPr txBox="1"/>
          <p:nvPr/>
        </p:nvSpPr>
        <p:spPr>
          <a:xfrm>
            <a:off x="8290404" y="2858693"/>
            <a:ext cx="365806" cy="400110"/>
          </a:xfrm>
          <a:prstGeom prst="rect">
            <a:avLst/>
          </a:prstGeom>
          <a:noFill/>
        </p:spPr>
        <p:txBody>
          <a:bodyPr wrap="none" rtlCol="0">
            <a:spAutoFit/>
          </a:bodyPr>
          <a:lstStyle/>
          <a:p>
            <a:r>
              <a:rPr lang="en-GB" sz="2000" b="1" dirty="0">
                <a:solidFill>
                  <a:srgbClr val="7030A0"/>
                </a:solidFill>
              </a:rPr>
              <a:t>×</a:t>
            </a:r>
          </a:p>
        </p:txBody>
      </p:sp>
      <p:sp>
        <p:nvSpPr>
          <p:cNvPr id="46" name="TextBox 45">
            <a:extLst>
              <a:ext uri="{FF2B5EF4-FFF2-40B4-BE49-F238E27FC236}">
                <a16:creationId xmlns:a16="http://schemas.microsoft.com/office/drawing/2014/main" id="{2EEAFC83-A1E0-50B6-CF24-46D047822916}"/>
              </a:ext>
            </a:extLst>
          </p:cNvPr>
          <p:cNvSpPr txBox="1"/>
          <p:nvPr/>
        </p:nvSpPr>
        <p:spPr>
          <a:xfrm>
            <a:off x="6935796" y="2363060"/>
            <a:ext cx="365806" cy="400110"/>
          </a:xfrm>
          <a:prstGeom prst="rect">
            <a:avLst/>
          </a:prstGeom>
          <a:noFill/>
        </p:spPr>
        <p:txBody>
          <a:bodyPr wrap="none" rtlCol="0">
            <a:spAutoFit/>
          </a:bodyPr>
          <a:lstStyle/>
          <a:p>
            <a:r>
              <a:rPr lang="en-GB" sz="2000" b="1" dirty="0">
                <a:solidFill>
                  <a:srgbClr val="7030A0"/>
                </a:solidFill>
              </a:rPr>
              <a:t>×</a:t>
            </a:r>
          </a:p>
        </p:txBody>
      </p:sp>
      <p:sp>
        <p:nvSpPr>
          <p:cNvPr id="47" name="TextBox 46">
            <a:extLst>
              <a:ext uri="{FF2B5EF4-FFF2-40B4-BE49-F238E27FC236}">
                <a16:creationId xmlns:a16="http://schemas.microsoft.com/office/drawing/2014/main" id="{AC22A439-5165-7E7D-6478-92A3283F2DFA}"/>
              </a:ext>
            </a:extLst>
          </p:cNvPr>
          <p:cNvSpPr txBox="1"/>
          <p:nvPr/>
        </p:nvSpPr>
        <p:spPr>
          <a:xfrm>
            <a:off x="8097132" y="2341019"/>
            <a:ext cx="365806" cy="400110"/>
          </a:xfrm>
          <a:prstGeom prst="rect">
            <a:avLst/>
          </a:prstGeom>
          <a:noFill/>
        </p:spPr>
        <p:txBody>
          <a:bodyPr wrap="none" rtlCol="0">
            <a:spAutoFit/>
          </a:bodyPr>
          <a:lstStyle/>
          <a:p>
            <a:r>
              <a:rPr lang="en-GB" sz="2000" b="1" dirty="0">
                <a:solidFill>
                  <a:srgbClr val="7030A0"/>
                </a:solidFill>
              </a:rPr>
              <a:t>×</a:t>
            </a:r>
          </a:p>
        </p:txBody>
      </p:sp>
      <p:sp>
        <p:nvSpPr>
          <p:cNvPr id="48" name="TextBox 47">
            <a:extLst>
              <a:ext uri="{FF2B5EF4-FFF2-40B4-BE49-F238E27FC236}">
                <a16:creationId xmlns:a16="http://schemas.microsoft.com/office/drawing/2014/main" id="{7A4E08D5-62FC-791B-8C97-2CB482D9EAFB}"/>
              </a:ext>
            </a:extLst>
          </p:cNvPr>
          <p:cNvSpPr txBox="1"/>
          <p:nvPr/>
        </p:nvSpPr>
        <p:spPr>
          <a:xfrm>
            <a:off x="6958796" y="3365498"/>
            <a:ext cx="365806" cy="400110"/>
          </a:xfrm>
          <a:prstGeom prst="rect">
            <a:avLst/>
          </a:prstGeom>
          <a:noFill/>
        </p:spPr>
        <p:txBody>
          <a:bodyPr wrap="none" rtlCol="0">
            <a:spAutoFit/>
          </a:bodyPr>
          <a:lstStyle/>
          <a:p>
            <a:r>
              <a:rPr lang="en-GB" sz="2000" b="1" dirty="0">
                <a:solidFill>
                  <a:srgbClr val="7030A0"/>
                </a:solidFill>
              </a:rPr>
              <a:t>×</a:t>
            </a:r>
          </a:p>
        </p:txBody>
      </p:sp>
      <p:sp>
        <p:nvSpPr>
          <p:cNvPr id="49" name="TextBox 48">
            <a:extLst>
              <a:ext uri="{FF2B5EF4-FFF2-40B4-BE49-F238E27FC236}">
                <a16:creationId xmlns:a16="http://schemas.microsoft.com/office/drawing/2014/main" id="{8610FE06-7A9D-A5DF-6DA7-DCEA3BBF319B}"/>
              </a:ext>
            </a:extLst>
          </p:cNvPr>
          <p:cNvSpPr txBox="1"/>
          <p:nvPr/>
        </p:nvSpPr>
        <p:spPr>
          <a:xfrm>
            <a:off x="8079970" y="3355135"/>
            <a:ext cx="365806" cy="400110"/>
          </a:xfrm>
          <a:prstGeom prst="rect">
            <a:avLst/>
          </a:prstGeom>
          <a:noFill/>
        </p:spPr>
        <p:txBody>
          <a:bodyPr wrap="none" rtlCol="0">
            <a:spAutoFit/>
          </a:bodyPr>
          <a:lstStyle/>
          <a:p>
            <a:r>
              <a:rPr lang="en-GB" sz="2000" b="1" dirty="0">
                <a:solidFill>
                  <a:srgbClr val="7030A0"/>
                </a:solidFill>
              </a:rPr>
              <a:t>×</a:t>
            </a:r>
          </a:p>
        </p:txBody>
      </p:sp>
      <p:sp>
        <p:nvSpPr>
          <p:cNvPr id="50" name="Left Bracket 49">
            <a:extLst>
              <a:ext uri="{FF2B5EF4-FFF2-40B4-BE49-F238E27FC236}">
                <a16:creationId xmlns:a16="http://schemas.microsoft.com/office/drawing/2014/main" id="{D9789EE6-7135-FEFF-E6A0-30F10F4E16CF}"/>
              </a:ext>
            </a:extLst>
          </p:cNvPr>
          <p:cNvSpPr/>
          <p:nvPr/>
        </p:nvSpPr>
        <p:spPr>
          <a:xfrm>
            <a:off x="6744195" y="2286912"/>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1" name="Right Bracket 50">
            <a:extLst>
              <a:ext uri="{FF2B5EF4-FFF2-40B4-BE49-F238E27FC236}">
                <a16:creationId xmlns:a16="http://schemas.microsoft.com/office/drawing/2014/main" id="{92E00CF1-D206-1AEC-3C55-7D02900C0DEB}"/>
              </a:ext>
            </a:extLst>
          </p:cNvPr>
          <p:cNvSpPr/>
          <p:nvPr/>
        </p:nvSpPr>
        <p:spPr>
          <a:xfrm>
            <a:off x="8373242" y="2286913"/>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2" name="Rectangle 51">
            <a:extLst>
              <a:ext uri="{FF2B5EF4-FFF2-40B4-BE49-F238E27FC236}">
                <a16:creationId xmlns:a16="http://schemas.microsoft.com/office/drawing/2014/main" id="{AD456DB7-327D-4178-4C32-6D73CF2DB616}"/>
              </a:ext>
            </a:extLst>
          </p:cNvPr>
          <p:cNvSpPr/>
          <p:nvPr/>
        </p:nvSpPr>
        <p:spPr>
          <a:xfrm>
            <a:off x="7397465" y="4088202"/>
            <a:ext cx="739305" cy="461665"/>
          </a:xfrm>
          <a:prstGeom prst="rect">
            <a:avLst/>
          </a:prstGeom>
        </p:spPr>
        <p:txBody>
          <a:bodyPr wrap="none">
            <a:spAutoFit/>
          </a:bodyPr>
          <a:lstStyle/>
          <a:p>
            <a:r>
              <a:rPr lang="en-GB" sz="2400" b="1" dirty="0">
                <a:latin typeface="Century Gothic" panose="020B0502020202020204" pitchFamily="34" charset="0"/>
              </a:rPr>
              <a:t>Na</a:t>
            </a:r>
            <a:r>
              <a:rPr lang="en-GB" sz="2400" b="1" baseline="30000" dirty="0">
                <a:latin typeface="Century Gothic" panose="020B0502020202020204" pitchFamily="34" charset="0"/>
              </a:rPr>
              <a:t>+</a:t>
            </a:r>
            <a:endParaRPr lang="en-GB" sz="2400" b="1" dirty="0"/>
          </a:p>
        </p:txBody>
      </p:sp>
      <p:sp>
        <p:nvSpPr>
          <p:cNvPr id="53" name="Left Bracket 52">
            <a:extLst>
              <a:ext uri="{FF2B5EF4-FFF2-40B4-BE49-F238E27FC236}">
                <a16:creationId xmlns:a16="http://schemas.microsoft.com/office/drawing/2014/main" id="{70F94CF0-C08F-A6D6-FAE2-12E60B10CBE1}"/>
              </a:ext>
            </a:extLst>
          </p:cNvPr>
          <p:cNvSpPr/>
          <p:nvPr/>
        </p:nvSpPr>
        <p:spPr>
          <a:xfrm>
            <a:off x="9302196" y="2273739"/>
            <a:ext cx="230553" cy="1569661"/>
          </a:xfrm>
          <a:prstGeom prst="lef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4" name="Right Bracket 53">
            <a:extLst>
              <a:ext uri="{FF2B5EF4-FFF2-40B4-BE49-F238E27FC236}">
                <a16:creationId xmlns:a16="http://schemas.microsoft.com/office/drawing/2014/main" id="{05DC4B8C-1EC0-7777-E20A-E3A143C28247}"/>
              </a:ext>
            </a:extLst>
          </p:cNvPr>
          <p:cNvSpPr/>
          <p:nvPr/>
        </p:nvSpPr>
        <p:spPr>
          <a:xfrm>
            <a:off x="10849364" y="2294820"/>
            <a:ext cx="218122" cy="1569660"/>
          </a:xfrm>
          <a:prstGeom prst="rightBracket">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b="1" dirty="0"/>
          </a:p>
        </p:txBody>
      </p:sp>
      <p:sp>
        <p:nvSpPr>
          <p:cNvPr id="55" name="TextBox 54">
            <a:extLst>
              <a:ext uri="{FF2B5EF4-FFF2-40B4-BE49-F238E27FC236}">
                <a16:creationId xmlns:a16="http://schemas.microsoft.com/office/drawing/2014/main" id="{8E6B8638-D2BC-CAEC-B3B0-31466236E9A6}"/>
              </a:ext>
            </a:extLst>
          </p:cNvPr>
          <p:cNvSpPr txBox="1"/>
          <p:nvPr/>
        </p:nvSpPr>
        <p:spPr>
          <a:xfrm>
            <a:off x="11023632" y="1900328"/>
            <a:ext cx="33534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56" name="Oval 55">
            <a:extLst>
              <a:ext uri="{FF2B5EF4-FFF2-40B4-BE49-F238E27FC236}">
                <a16:creationId xmlns:a16="http://schemas.microsoft.com/office/drawing/2014/main" id="{912E4D5A-5740-E7B5-1D94-CB951FD90911}"/>
              </a:ext>
            </a:extLst>
          </p:cNvPr>
          <p:cNvSpPr/>
          <p:nvPr/>
        </p:nvSpPr>
        <p:spPr>
          <a:xfrm>
            <a:off x="9418734" y="2347570"/>
            <a:ext cx="1533268" cy="147342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E0C39AE-0AA0-326F-64AD-9CBDF4B094DA}"/>
              </a:ext>
            </a:extLst>
          </p:cNvPr>
          <p:cNvSpPr/>
          <p:nvPr/>
        </p:nvSpPr>
        <p:spPr>
          <a:xfrm>
            <a:off x="9673962" y="2604541"/>
            <a:ext cx="1035992" cy="9762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B46A9D9F-B78E-7B65-021C-28FAD3893F44}"/>
              </a:ext>
            </a:extLst>
          </p:cNvPr>
          <p:cNvSpPr/>
          <p:nvPr/>
        </p:nvSpPr>
        <p:spPr>
          <a:xfrm>
            <a:off x="10145723" y="257764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44395BA6-A721-EB19-20BE-43B16591DF1D}"/>
              </a:ext>
            </a:extLst>
          </p:cNvPr>
          <p:cNvSpPr/>
          <p:nvPr/>
        </p:nvSpPr>
        <p:spPr>
          <a:xfrm>
            <a:off x="10177100" y="3536866"/>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72E5F02B-9A0D-34F2-FD35-377BF24FE528}"/>
              </a:ext>
            </a:extLst>
          </p:cNvPr>
          <p:cNvSpPr/>
          <p:nvPr/>
        </p:nvSpPr>
        <p:spPr>
          <a:xfrm>
            <a:off x="10168136" y="3783395"/>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CA7A9D27-70F9-06AE-4819-1F06F0EF3E19}"/>
              </a:ext>
            </a:extLst>
          </p:cNvPr>
          <p:cNvSpPr/>
          <p:nvPr/>
        </p:nvSpPr>
        <p:spPr>
          <a:xfrm>
            <a:off x="10141242" y="2317672"/>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E0B2F4D8-70F4-A6E7-3CEA-09B72D539F92}"/>
              </a:ext>
            </a:extLst>
          </p:cNvPr>
          <p:cNvSpPr/>
          <p:nvPr/>
        </p:nvSpPr>
        <p:spPr>
          <a:xfrm>
            <a:off x="10921168" y="3043810"/>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20FF579-52D8-EEB8-51AD-C1073E78ACFE}"/>
              </a:ext>
            </a:extLst>
          </p:cNvPr>
          <p:cNvSpPr/>
          <p:nvPr/>
        </p:nvSpPr>
        <p:spPr>
          <a:xfrm>
            <a:off x="9392692" y="3075187"/>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CA9E297E-2AF8-8670-02F4-87198DBA12B9}"/>
              </a:ext>
            </a:extLst>
          </p:cNvPr>
          <p:cNvSpPr/>
          <p:nvPr/>
        </p:nvSpPr>
        <p:spPr>
          <a:xfrm>
            <a:off x="10683605" y="2510413"/>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27E83A97-B342-CE6C-B3B6-D4DF52243E16}"/>
              </a:ext>
            </a:extLst>
          </p:cNvPr>
          <p:cNvSpPr/>
          <p:nvPr/>
        </p:nvSpPr>
        <p:spPr>
          <a:xfrm>
            <a:off x="10710499" y="355927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2A45E506-4521-8CB0-5D1F-448DE8FBDC24}"/>
              </a:ext>
            </a:extLst>
          </p:cNvPr>
          <p:cNvSpPr txBox="1"/>
          <p:nvPr/>
        </p:nvSpPr>
        <p:spPr>
          <a:xfrm>
            <a:off x="9415441" y="2417932"/>
            <a:ext cx="365806" cy="400110"/>
          </a:xfrm>
          <a:prstGeom prst="rect">
            <a:avLst/>
          </a:prstGeom>
          <a:noFill/>
        </p:spPr>
        <p:txBody>
          <a:bodyPr wrap="none" rtlCol="0">
            <a:spAutoFit/>
          </a:bodyPr>
          <a:lstStyle/>
          <a:p>
            <a:r>
              <a:rPr lang="en-GB" sz="2000" b="1" dirty="0">
                <a:solidFill>
                  <a:srgbClr val="7030A0"/>
                </a:solidFill>
              </a:rPr>
              <a:t>×</a:t>
            </a:r>
          </a:p>
        </p:txBody>
      </p:sp>
      <p:sp>
        <p:nvSpPr>
          <p:cNvPr id="68" name="TextBox 67">
            <a:extLst>
              <a:ext uri="{FF2B5EF4-FFF2-40B4-BE49-F238E27FC236}">
                <a16:creationId xmlns:a16="http://schemas.microsoft.com/office/drawing/2014/main" id="{03E866A3-BA6C-B1B6-EC06-1BF0286C5C8A}"/>
              </a:ext>
            </a:extLst>
          </p:cNvPr>
          <p:cNvSpPr txBox="1"/>
          <p:nvPr/>
        </p:nvSpPr>
        <p:spPr>
          <a:xfrm>
            <a:off x="8514649" y="1925559"/>
            <a:ext cx="399468" cy="523220"/>
          </a:xfrm>
          <a:prstGeom prst="rect">
            <a:avLst/>
          </a:prstGeom>
          <a:noFill/>
        </p:spPr>
        <p:txBody>
          <a:bodyPr wrap="none" rtlCol="0">
            <a:spAutoFit/>
          </a:bodyPr>
          <a:lstStyle/>
          <a:p>
            <a:r>
              <a:rPr lang="en-GB" sz="2800" b="1" dirty="0">
                <a:latin typeface="Century Gothic" panose="020B0502020202020204" pitchFamily="34" charset="0"/>
              </a:rPr>
              <a:t>+</a:t>
            </a:r>
          </a:p>
        </p:txBody>
      </p:sp>
      <p:sp>
        <p:nvSpPr>
          <p:cNvPr id="69" name="Rectangle 68">
            <a:extLst>
              <a:ext uri="{FF2B5EF4-FFF2-40B4-BE49-F238E27FC236}">
                <a16:creationId xmlns:a16="http://schemas.microsoft.com/office/drawing/2014/main" id="{3868AF7C-E87B-AD9D-B20A-50C886EEA9FD}"/>
              </a:ext>
            </a:extLst>
          </p:cNvPr>
          <p:cNvSpPr/>
          <p:nvPr/>
        </p:nvSpPr>
        <p:spPr>
          <a:xfrm>
            <a:off x="9874682" y="4051451"/>
            <a:ext cx="418704" cy="461665"/>
          </a:xfrm>
          <a:prstGeom prst="rect">
            <a:avLst/>
          </a:prstGeom>
        </p:spPr>
        <p:txBody>
          <a:bodyPr wrap="none">
            <a:spAutoFit/>
          </a:bodyPr>
          <a:lstStyle/>
          <a:p>
            <a:r>
              <a:rPr lang="en-GB" sz="2400" b="1" dirty="0">
                <a:latin typeface="Century Gothic" panose="020B0502020202020204" pitchFamily="34" charset="0"/>
              </a:rPr>
              <a:t>F</a:t>
            </a:r>
            <a:r>
              <a:rPr lang="en-GB" sz="2400" b="1" baseline="30000" dirty="0">
                <a:latin typeface="Century Gothic" panose="020B0502020202020204" pitchFamily="34" charset="0"/>
              </a:rPr>
              <a:t>-</a:t>
            </a:r>
            <a:endParaRPr lang="en-GB" sz="2400" b="1" dirty="0"/>
          </a:p>
        </p:txBody>
      </p:sp>
      <p:sp>
        <p:nvSpPr>
          <p:cNvPr id="70" name="Oval 69">
            <a:extLst>
              <a:ext uri="{FF2B5EF4-FFF2-40B4-BE49-F238E27FC236}">
                <a16:creationId xmlns:a16="http://schemas.microsoft.com/office/drawing/2014/main" id="{8A96E4EB-A088-1209-3F73-4AFBB5EC897D}"/>
              </a:ext>
            </a:extLst>
          </p:cNvPr>
          <p:cNvSpPr/>
          <p:nvPr/>
        </p:nvSpPr>
        <p:spPr>
          <a:xfrm>
            <a:off x="9620441" y="3564309"/>
            <a:ext cx="67235" cy="80683"/>
          </a:xfrm>
          <a:prstGeom prst="ellipse">
            <a:avLst/>
          </a:prstGeom>
          <a:solidFill>
            <a:srgbClr val="043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TextBox 70">
            <a:extLst>
              <a:ext uri="{FF2B5EF4-FFF2-40B4-BE49-F238E27FC236}">
                <a16:creationId xmlns:a16="http://schemas.microsoft.com/office/drawing/2014/main" id="{378239D4-E462-48D1-1038-B3E34FC4A1F5}"/>
              </a:ext>
            </a:extLst>
          </p:cNvPr>
          <p:cNvSpPr txBox="1"/>
          <p:nvPr/>
        </p:nvSpPr>
        <p:spPr>
          <a:xfrm>
            <a:off x="422583" y="6098861"/>
            <a:ext cx="7745351" cy="769441"/>
          </a:xfrm>
          <a:prstGeom prst="rect">
            <a:avLst/>
          </a:prstGeom>
          <a:noFill/>
        </p:spPr>
        <p:txBody>
          <a:bodyPr wrap="square" rtlCol="0">
            <a:spAutoFit/>
          </a:bodyPr>
          <a:lstStyle/>
          <a:p>
            <a:pPr marL="285750" indent="-285750">
              <a:buFont typeface="Arial" panose="020B0604020202020204" pitchFamily="34" charset="0"/>
              <a:buChar char="•"/>
            </a:pPr>
            <a:r>
              <a:rPr lang="en-GB" sz="2200" dirty="0">
                <a:latin typeface="Century Gothic" panose="020B0502020202020204" pitchFamily="34" charset="0"/>
              </a:rPr>
              <a:t>These oppositely charged ions have a strong electrostatic force of attraction called ionic bonding</a:t>
            </a:r>
          </a:p>
        </p:txBody>
      </p:sp>
      <p:pic>
        <p:nvPicPr>
          <p:cNvPr id="72" name="Picture 71" descr="A picture containing indoor, colorful, arranged, lined&#10;&#10;Description automatically generated">
            <a:extLst>
              <a:ext uri="{FF2B5EF4-FFF2-40B4-BE49-F238E27FC236}">
                <a16:creationId xmlns:a16="http://schemas.microsoft.com/office/drawing/2014/main" id="{55B33F5F-F20F-76B8-7155-7FF59EDE2CD6}"/>
              </a:ext>
            </a:extLst>
          </p:cNvPr>
          <p:cNvPicPr>
            <a:picLocks noChangeAspect="1"/>
          </p:cNvPicPr>
          <p:nvPr/>
        </p:nvPicPr>
        <p:blipFill>
          <a:blip r:embed="rId3"/>
          <a:stretch>
            <a:fillRect/>
          </a:stretch>
        </p:blipFill>
        <p:spPr>
          <a:xfrm>
            <a:off x="8231668" y="4965738"/>
            <a:ext cx="1763993" cy="1886842"/>
          </a:xfrm>
          <a:prstGeom prst="rect">
            <a:avLst/>
          </a:prstGeom>
        </p:spPr>
      </p:pic>
      <p:sp>
        <p:nvSpPr>
          <p:cNvPr id="73" name="Oval 72">
            <a:extLst>
              <a:ext uri="{FF2B5EF4-FFF2-40B4-BE49-F238E27FC236}">
                <a16:creationId xmlns:a16="http://schemas.microsoft.com/office/drawing/2014/main" id="{12838E6C-BC5E-9AA8-2C73-60D097DB0D60}"/>
              </a:ext>
            </a:extLst>
          </p:cNvPr>
          <p:cNvSpPr/>
          <p:nvPr/>
        </p:nvSpPr>
        <p:spPr>
          <a:xfrm>
            <a:off x="10097664" y="4337392"/>
            <a:ext cx="1330900" cy="1165795"/>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74" name="Straight Connector 73">
            <a:extLst>
              <a:ext uri="{FF2B5EF4-FFF2-40B4-BE49-F238E27FC236}">
                <a16:creationId xmlns:a16="http://schemas.microsoft.com/office/drawing/2014/main" id="{04BFD085-1E60-306D-EB3E-4DC30C50BDA6}"/>
              </a:ext>
            </a:extLst>
          </p:cNvPr>
          <p:cNvCxnSpPr>
            <a:cxnSpLocks/>
            <a:stCxn id="83" idx="0"/>
          </p:cNvCxnSpPr>
          <p:nvPr/>
        </p:nvCxnSpPr>
        <p:spPr>
          <a:xfrm flipH="1">
            <a:off x="9210660" y="4629581"/>
            <a:ext cx="957815" cy="1027303"/>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95A964BB-8545-D968-A030-6D5DED38428A}"/>
              </a:ext>
            </a:extLst>
          </p:cNvPr>
          <p:cNvCxnSpPr>
            <a:cxnSpLocks/>
          </p:cNvCxnSpPr>
          <p:nvPr/>
        </p:nvCxnSpPr>
        <p:spPr>
          <a:xfrm flipH="1">
            <a:off x="9491268" y="5451973"/>
            <a:ext cx="1551702" cy="33842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72D89F4-2455-482D-A245-6588C4625E65}"/>
              </a:ext>
            </a:extLst>
          </p:cNvPr>
          <p:cNvSpPr txBox="1"/>
          <p:nvPr/>
        </p:nvSpPr>
        <p:spPr>
          <a:xfrm>
            <a:off x="10370310" y="4969490"/>
            <a:ext cx="255033" cy="400110"/>
          </a:xfrm>
          <a:prstGeom prst="rect">
            <a:avLst/>
          </a:prstGeom>
          <a:noFill/>
        </p:spPr>
        <p:txBody>
          <a:bodyPr wrap="square" rtlCol="0">
            <a:spAutoFit/>
          </a:bodyPr>
          <a:lstStyle/>
          <a:p>
            <a:r>
              <a:rPr lang="en-GB" sz="2000" b="1" dirty="0">
                <a:latin typeface="Century Gothic" panose="020B0502020202020204" pitchFamily="34" charset="0"/>
              </a:rPr>
              <a:t>+</a:t>
            </a:r>
          </a:p>
        </p:txBody>
      </p:sp>
      <p:sp>
        <p:nvSpPr>
          <p:cNvPr id="77" name="TextBox 76">
            <a:extLst>
              <a:ext uri="{FF2B5EF4-FFF2-40B4-BE49-F238E27FC236}">
                <a16:creationId xmlns:a16="http://schemas.microsoft.com/office/drawing/2014/main" id="{8D608074-0F1B-783E-0E25-877C8947F081}"/>
              </a:ext>
            </a:extLst>
          </p:cNvPr>
          <p:cNvSpPr txBox="1"/>
          <p:nvPr/>
        </p:nvSpPr>
        <p:spPr>
          <a:xfrm>
            <a:off x="10244117" y="4580883"/>
            <a:ext cx="255033" cy="400110"/>
          </a:xfrm>
          <a:prstGeom prst="rect">
            <a:avLst/>
          </a:prstGeom>
          <a:noFill/>
        </p:spPr>
        <p:txBody>
          <a:bodyPr wrap="square" rtlCol="0">
            <a:spAutoFit/>
          </a:bodyPr>
          <a:lstStyle/>
          <a:p>
            <a:r>
              <a:rPr lang="en-GB" sz="2000" b="1" dirty="0">
                <a:latin typeface="Century Gothic" panose="020B0502020202020204" pitchFamily="34" charset="0"/>
              </a:rPr>
              <a:t>+</a:t>
            </a:r>
          </a:p>
        </p:txBody>
      </p:sp>
      <p:sp>
        <p:nvSpPr>
          <p:cNvPr id="78" name="TextBox 77">
            <a:extLst>
              <a:ext uri="{FF2B5EF4-FFF2-40B4-BE49-F238E27FC236}">
                <a16:creationId xmlns:a16="http://schemas.microsoft.com/office/drawing/2014/main" id="{5DC3C97F-8CED-7496-A892-5C41E9648F3E}"/>
              </a:ext>
            </a:extLst>
          </p:cNvPr>
          <p:cNvSpPr txBox="1"/>
          <p:nvPr/>
        </p:nvSpPr>
        <p:spPr>
          <a:xfrm>
            <a:off x="10915454" y="4535720"/>
            <a:ext cx="255033" cy="400110"/>
          </a:xfrm>
          <a:prstGeom prst="rect">
            <a:avLst/>
          </a:prstGeom>
          <a:noFill/>
        </p:spPr>
        <p:txBody>
          <a:bodyPr wrap="square" rtlCol="0">
            <a:spAutoFit/>
          </a:bodyPr>
          <a:lstStyle/>
          <a:p>
            <a:r>
              <a:rPr lang="en-GB" sz="2000" b="1" dirty="0">
                <a:latin typeface="Century Gothic" panose="020B0502020202020204" pitchFamily="34" charset="0"/>
              </a:rPr>
              <a:t>+</a:t>
            </a:r>
          </a:p>
        </p:txBody>
      </p:sp>
      <p:sp>
        <p:nvSpPr>
          <p:cNvPr id="79" name="TextBox 78">
            <a:extLst>
              <a:ext uri="{FF2B5EF4-FFF2-40B4-BE49-F238E27FC236}">
                <a16:creationId xmlns:a16="http://schemas.microsoft.com/office/drawing/2014/main" id="{2EBF0F6D-F0B8-CDEA-C792-3BBEA932765F}"/>
              </a:ext>
            </a:extLst>
          </p:cNvPr>
          <p:cNvSpPr txBox="1"/>
          <p:nvPr/>
        </p:nvSpPr>
        <p:spPr>
          <a:xfrm>
            <a:off x="11057906" y="4860484"/>
            <a:ext cx="255033" cy="400110"/>
          </a:xfrm>
          <a:prstGeom prst="rect">
            <a:avLst/>
          </a:prstGeom>
          <a:noFill/>
        </p:spPr>
        <p:txBody>
          <a:bodyPr wrap="square" rtlCol="0">
            <a:spAutoFit/>
          </a:bodyPr>
          <a:lstStyle/>
          <a:p>
            <a:r>
              <a:rPr lang="en-GB" sz="2000" b="1" dirty="0">
                <a:latin typeface="Century Gothic" panose="020B0502020202020204" pitchFamily="34" charset="0"/>
              </a:rPr>
              <a:t>+</a:t>
            </a:r>
          </a:p>
        </p:txBody>
      </p:sp>
      <p:sp>
        <p:nvSpPr>
          <p:cNvPr id="80" name="TextBox 79">
            <a:extLst>
              <a:ext uri="{FF2B5EF4-FFF2-40B4-BE49-F238E27FC236}">
                <a16:creationId xmlns:a16="http://schemas.microsoft.com/office/drawing/2014/main" id="{52FF6221-F586-3DFA-A14C-416CD86F88F2}"/>
              </a:ext>
            </a:extLst>
          </p:cNvPr>
          <p:cNvSpPr txBox="1"/>
          <p:nvPr/>
        </p:nvSpPr>
        <p:spPr>
          <a:xfrm>
            <a:off x="10506693" y="4265495"/>
            <a:ext cx="245901" cy="584775"/>
          </a:xfrm>
          <a:prstGeom prst="rect">
            <a:avLst/>
          </a:prstGeom>
          <a:noFill/>
        </p:spPr>
        <p:txBody>
          <a:bodyPr wrap="square" rtlCol="0">
            <a:spAutoFit/>
          </a:bodyPr>
          <a:lstStyle/>
          <a:p>
            <a:r>
              <a:rPr lang="en-GB" sz="3200" b="1" dirty="0">
                <a:solidFill>
                  <a:schemeClr val="bg1"/>
                </a:solidFill>
                <a:latin typeface="Century Gothic" panose="020B0502020202020204" pitchFamily="34" charset="0"/>
              </a:rPr>
              <a:t>-</a:t>
            </a:r>
          </a:p>
        </p:txBody>
      </p:sp>
      <p:sp>
        <p:nvSpPr>
          <p:cNvPr id="81" name="TextBox 80">
            <a:extLst>
              <a:ext uri="{FF2B5EF4-FFF2-40B4-BE49-F238E27FC236}">
                <a16:creationId xmlns:a16="http://schemas.microsoft.com/office/drawing/2014/main" id="{B1BEAF27-5ADA-1551-A1CA-1A3A9C665243}"/>
              </a:ext>
            </a:extLst>
          </p:cNvPr>
          <p:cNvSpPr txBox="1"/>
          <p:nvPr/>
        </p:nvSpPr>
        <p:spPr>
          <a:xfrm>
            <a:off x="10638600" y="4593818"/>
            <a:ext cx="245901" cy="584775"/>
          </a:xfrm>
          <a:prstGeom prst="rect">
            <a:avLst/>
          </a:prstGeom>
          <a:noFill/>
        </p:spPr>
        <p:txBody>
          <a:bodyPr wrap="square" rtlCol="0">
            <a:spAutoFit/>
          </a:bodyPr>
          <a:lstStyle/>
          <a:p>
            <a:r>
              <a:rPr lang="en-GB" sz="3200" b="1" dirty="0">
                <a:solidFill>
                  <a:schemeClr val="bg1"/>
                </a:solidFill>
                <a:latin typeface="Century Gothic" panose="020B0502020202020204" pitchFamily="34" charset="0"/>
              </a:rPr>
              <a:t>-</a:t>
            </a:r>
          </a:p>
        </p:txBody>
      </p:sp>
      <p:sp>
        <p:nvSpPr>
          <p:cNvPr id="82" name="TextBox 81">
            <a:extLst>
              <a:ext uri="{FF2B5EF4-FFF2-40B4-BE49-F238E27FC236}">
                <a16:creationId xmlns:a16="http://schemas.microsoft.com/office/drawing/2014/main" id="{6FA4EF3E-7E4E-980F-F6B4-AA1013B1DF1A}"/>
              </a:ext>
            </a:extLst>
          </p:cNvPr>
          <p:cNvSpPr txBox="1"/>
          <p:nvPr/>
        </p:nvSpPr>
        <p:spPr>
          <a:xfrm>
            <a:off x="10781052" y="4867198"/>
            <a:ext cx="245901" cy="707886"/>
          </a:xfrm>
          <a:prstGeom prst="rect">
            <a:avLst/>
          </a:prstGeom>
          <a:noFill/>
        </p:spPr>
        <p:txBody>
          <a:bodyPr wrap="square" rtlCol="0">
            <a:spAutoFit/>
          </a:bodyPr>
          <a:lstStyle/>
          <a:p>
            <a:r>
              <a:rPr lang="en-GB" sz="4000" b="1" dirty="0">
                <a:solidFill>
                  <a:schemeClr val="bg1"/>
                </a:solidFill>
                <a:latin typeface="Century Gothic" panose="020B0502020202020204" pitchFamily="34" charset="0"/>
              </a:rPr>
              <a:t>-</a:t>
            </a:r>
          </a:p>
        </p:txBody>
      </p:sp>
      <p:sp>
        <p:nvSpPr>
          <p:cNvPr id="83" name="TextBox 82">
            <a:extLst>
              <a:ext uri="{FF2B5EF4-FFF2-40B4-BE49-F238E27FC236}">
                <a16:creationId xmlns:a16="http://schemas.microsoft.com/office/drawing/2014/main" id="{7D67AF0C-0F42-7B8A-F714-431ADE4B4718}"/>
              </a:ext>
            </a:extLst>
          </p:cNvPr>
          <p:cNvSpPr txBox="1"/>
          <p:nvPr/>
        </p:nvSpPr>
        <p:spPr>
          <a:xfrm>
            <a:off x="10045524" y="4629581"/>
            <a:ext cx="245901" cy="584775"/>
          </a:xfrm>
          <a:prstGeom prst="rect">
            <a:avLst/>
          </a:prstGeom>
          <a:noFill/>
        </p:spPr>
        <p:txBody>
          <a:bodyPr wrap="square" rtlCol="0">
            <a:spAutoFit/>
          </a:bodyPr>
          <a:lstStyle/>
          <a:p>
            <a:r>
              <a:rPr lang="en-GB" sz="3200" b="1" dirty="0">
                <a:solidFill>
                  <a:schemeClr val="bg1"/>
                </a:solidFill>
                <a:latin typeface="Century Gothic" panose="020B0502020202020204" pitchFamily="34" charset="0"/>
              </a:rPr>
              <a:t>-</a:t>
            </a:r>
          </a:p>
        </p:txBody>
      </p:sp>
      <p:sp>
        <p:nvSpPr>
          <p:cNvPr id="90" name="Rectangle 89">
            <a:extLst>
              <a:ext uri="{FF2B5EF4-FFF2-40B4-BE49-F238E27FC236}">
                <a16:creationId xmlns:a16="http://schemas.microsoft.com/office/drawing/2014/main" id="{FD0CE5E6-05B9-C43F-0A07-F46BDF51ABB1}"/>
              </a:ext>
            </a:extLst>
          </p:cNvPr>
          <p:cNvSpPr/>
          <p:nvPr/>
        </p:nvSpPr>
        <p:spPr>
          <a:xfrm>
            <a:off x="401424" y="5075150"/>
            <a:ext cx="7608718" cy="769441"/>
          </a:xfrm>
          <a:prstGeom prst="rect">
            <a:avLst/>
          </a:prstGeom>
        </p:spPr>
        <p:txBody>
          <a:bodyPr wrap="square">
            <a:spAutoFit/>
          </a:bodyPr>
          <a:lstStyle/>
          <a:p>
            <a:pPr marL="285750" indent="-285750">
              <a:buFont typeface="Arial" panose="020B0604020202020204" pitchFamily="34" charset="0"/>
              <a:buChar char="•"/>
            </a:pPr>
            <a:r>
              <a:rPr lang="en-GB" sz="2200" dirty="0">
                <a:latin typeface="Century Gothic" panose="020B0502020202020204" pitchFamily="34" charset="0"/>
              </a:rPr>
              <a:t>The sodium atom </a:t>
            </a:r>
            <a:r>
              <a:rPr lang="en-GB" sz="2200" b="1" dirty="0">
                <a:latin typeface="Century Gothic" panose="020B0502020202020204" pitchFamily="34" charset="0"/>
              </a:rPr>
              <a:t>transfers</a:t>
            </a:r>
            <a:r>
              <a:rPr lang="en-GB" sz="2200" dirty="0">
                <a:latin typeface="Century Gothic" panose="020B0502020202020204" pitchFamily="34" charset="0"/>
              </a:rPr>
              <a:t> an electron to the fluorine atom</a:t>
            </a:r>
          </a:p>
        </p:txBody>
      </p:sp>
      <p:sp>
        <p:nvSpPr>
          <p:cNvPr id="91" name="Rectangle 90">
            <a:extLst>
              <a:ext uri="{FF2B5EF4-FFF2-40B4-BE49-F238E27FC236}">
                <a16:creationId xmlns:a16="http://schemas.microsoft.com/office/drawing/2014/main" id="{B7F48F35-00B6-A576-9750-6D798FA82963}"/>
              </a:ext>
            </a:extLst>
          </p:cNvPr>
          <p:cNvSpPr/>
          <p:nvPr/>
        </p:nvSpPr>
        <p:spPr>
          <a:xfrm>
            <a:off x="422583" y="5730382"/>
            <a:ext cx="6066084" cy="430887"/>
          </a:xfrm>
          <a:prstGeom prst="rect">
            <a:avLst/>
          </a:prstGeom>
        </p:spPr>
        <p:txBody>
          <a:bodyPr wrap="none">
            <a:spAutoFit/>
          </a:bodyPr>
          <a:lstStyle/>
          <a:p>
            <a:pPr marL="285750" indent="-285750">
              <a:buFont typeface="Arial" panose="020B0604020202020204" pitchFamily="34" charset="0"/>
              <a:buChar char="•"/>
            </a:pPr>
            <a:r>
              <a:rPr lang="en-GB" sz="2200" dirty="0">
                <a:latin typeface="Century Gothic" panose="020B0502020202020204" pitchFamily="34" charset="0"/>
              </a:rPr>
              <a:t>This forms a sodium </a:t>
            </a:r>
            <a:r>
              <a:rPr lang="en-GB" sz="2200" b="1" dirty="0">
                <a:latin typeface="Century Gothic" panose="020B0502020202020204" pitchFamily="34" charset="0"/>
              </a:rPr>
              <a:t>ion</a:t>
            </a:r>
            <a:r>
              <a:rPr lang="en-GB" sz="2200" dirty="0">
                <a:latin typeface="Century Gothic" panose="020B0502020202020204" pitchFamily="34" charset="0"/>
              </a:rPr>
              <a:t> and a fluoride </a:t>
            </a:r>
            <a:r>
              <a:rPr lang="en-GB" sz="2200" b="1" dirty="0">
                <a:latin typeface="Century Gothic" panose="020B0502020202020204" pitchFamily="34" charset="0"/>
              </a:rPr>
              <a:t>ion</a:t>
            </a:r>
          </a:p>
        </p:txBody>
      </p:sp>
      <p:sp>
        <p:nvSpPr>
          <p:cNvPr id="93" name="TextBox 92">
            <a:extLst>
              <a:ext uri="{FF2B5EF4-FFF2-40B4-BE49-F238E27FC236}">
                <a16:creationId xmlns:a16="http://schemas.microsoft.com/office/drawing/2014/main" id="{A245B7CA-E23C-8FF1-0DA8-966C89786296}"/>
              </a:ext>
            </a:extLst>
          </p:cNvPr>
          <p:cNvSpPr txBox="1"/>
          <p:nvPr/>
        </p:nvSpPr>
        <p:spPr>
          <a:xfrm>
            <a:off x="8608170" y="4566972"/>
            <a:ext cx="763351" cy="461665"/>
          </a:xfrm>
          <a:prstGeom prst="rect">
            <a:avLst/>
          </a:prstGeom>
          <a:noFill/>
        </p:spPr>
        <p:txBody>
          <a:bodyPr wrap="none" rtlCol="0">
            <a:spAutoFit/>
          </a:bodyPr>
          <a:lstStyle/>
          <a:p>
            <a:r>
              <a:rPr lang="en-GB" sz="2400" b="1" dirty="0">
                <a:latin typeface="Century Gothic" panose="020B0502020202020204" pitchFamily="34" charset="0"/>
              </a:rPr>
              <a:t>NaF</a:t>
            </a:r>
          </a:p>
        </p:txBody>
      </p:sp>
      <p:cxnSp>
        <p:nvCxnSpPr>
          <p:cNvPr id="94" name="Straight Arrow Connector 93">
            <a:extLst>
              <a:ext uri="{FF2B5EF4-FFF2-40B4-BE49-F238E27FC236}">
                <a16:creationId xmlns:a16="http://schemas.microsoft.com/office/drawing/2014/main" id="{E17CF1EE-DDD6-DFC1-628B-4A77473BB5D7}"/>
              </a:ext>
            </a:extLst>
          </p:cNvPr>
          <p:cNvCxnSpPr>
            <a:cxnSpLocks/>
          </p:cNvCxnSpPr>
          <p:nvPr/>
        </p:nvCxnSpPr>
        <p:spPr>
          <a:xfrm>
            <a:off x="8054056" y="4487498"/>
            <a:ext cx="491743" cy="181535"/>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C9A2CD9-80A3-F217-5570-517762E19FFE}"/>
              </a:ext>
            </a:extLst>
          </p:cNvPr>
          <p:cNvCxnSpPr>
            <a:cxnSpLocks/>
          </p:cNvCxnSpPr>
          <p:nvPr/>
        </p:nvCxnSpPr>
        <p:spPr>
          <a:xfrm flipH="1">
            <a:off x="9402091" y="4426958"/>
            <a:ext cx="348743" cy="274853"/>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99" name="Picture 98" descr="A picture containing indoor, food, close&#10;&#10;Description automatically generated">
            <a:extLst>
              <a:ext uri="{FF2B5EF4-FFF2-40B4-BE49-F238E27FC236}">
                <a16:creationId xmlns:a16="http://schemas.microsoft.com/office/drawing/2014/main" id="{F50E090B-541A-E6C6-C9E2-8E6C21179E30}"/>
              </a:ext>
            </a:extLst>
          </p:cNvPr>
          <p:cNvPicPr>
            <a:picLocks noChangeAspect="1"/>
          </p:cNvPicPr>
          <p:nvPr/>
        </p:nvPicPr>
        <p:blipFill>
          <a:blip r:embed="rId5"/>
          <a:stretch>
            <a:fillRect/>
          </a:stretch>
        </p:blipFill>
        <p:spPr>
          <a:xfrm>
            <a:off x="5279095" y="5056091"/>
            <a:ext cx="2770490" cy="1796489"/>
          </a:xfrm>
          <a:prstGeom prst="rect">
            <a:avLst/>
          </a:prstGeom>
        </p:spPr>
      </p:pic>
    </p:spTree>
    <p:extLst>
      <p:ext uri="{BB962C8B-B14F-4D97-AF65-F5344CB8AC3E}">
        <p14:creationId xmlns:p14="http://schemas.microsoft.com/office/powerpoint/2010/main" val="1113685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500"/>
                                        <p:tgtEl>
                                          <p:spTgt spid="28"/>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500"/>
                                        <p:tgtEl>
                                          <p:spTgt spid="1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fade">
                                      <p:cBhvr>
                                        <p:cTn id="68" dur="500"/>
                                        <p:tgtEl>
                                          <p:spTgt spid="2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fade">
                                      <p:cBhvr>
                                        <p:cTn id="71" dur="500"/>
                                        <p:tgtEl>
                                          <p:spTgt spid="2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500"/>
                                        <p:tgtEl>
                                          <p:spTgt spid="2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500"/>
                                        <p:tgtEl>
                                          <p:spTgt spid="2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500"/>
                                        <p:tgtEl>
                                          <p:spTgt spid="2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7"/>
                                        </p:tgtEl>
                                        <p:attrNameLst>
                                          <p:attrName>style.visibility</p:attrName>
                                        </p:attrNameLst>
                                      </p:cBhvr>
                                      <p:to>
                                        <p:strVal val="visible"/>
                                      </p:to>
                                    </p:set>
                                    <p:animEffect transition="in" filter="fade">
                                      <p:cBhvr>
                                        <p:cTn id="86" dur="500"/>
                                        <p:tgtEl>
                                          <p:spTgt spid="2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9"/>
                                        </p:tgtEl>
                                        <p:attrNameLst>
                                          <p:attrName>style.visibility</p:attrName>
                                        </p:attrNameLst>
                                      </p:cBhvr>
                                      <p:to>
                                        <p:strVal val="visible"/>
                                      </p:to>
                                    </p:set>
                                    <p:animEffect transition="in" filter="fade">
                                      <p:cBhvr>
                                        <p:cTn id="92" dur="500"/>
                                        <p:tgtEl>
                                          <p:spTgt spid="29"/>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fade">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xit" presetSubtype="0" fill="hold" grpId="1" nodeType="clickEffect">
                                  <p:stCondLst>
                                    <p:cond delay="0"/>
                                  </p:stCondLst>
                                  <p:childTnLst>
                                    <p:animEffect transition="out" filter="fade">
                                      <p:cBhvr>
                                        <p:cTn id="106" dur="500"/>
                                        <p:tgtEl>
                                          <p:spTgt spid="32"/>
                                        </p:tgtEl>
                                      </p:cBhvr>
                                    </p:animEffect>
                                    <p:set>
                                      <p:cBhvr>
                                        <p:cTn id="107" dur="1" fill="hold">
                                          <p:stCondLst>
                                            <p:cond delay="499"/>
                                          </p:stCondLst>
                                        </p:cTn>
                                        <p:tgtEl>
                                          <p:spTgt spid="32"/>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500"/>
                                        <p:tgtEl>
                                          <p:spTgt spid="31"/>
                                        </p:tgtEl>
                                      </p:cBhvr>
                                    </p:animEffect>
                                    <p:set>
                                      <p:cBhvr>
                                        <p:cTn id="110" dur="1" fill="hold">
                                          <p:stCondLst>
                                            <p:cond delay="499"/>
                                          </p:stCondLst>
                                        </p:cTn>
                                        <p:tgtEl>
                                          <p:spTgt spid="31"/>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grpId="0" nodeType="click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fade">
                                      <p:cBhvr>
                                        <p:cTn id="115" dur="500"/>
                                        <p:tgtEl>
                                          <p:spTgt spid="90"/>
                                        </p:tgtEl>
                                      </p:cBhvr>
                                    </p:animEffect>
                                  </p:childTnLst>
                                </p:cTn>
                              </p:par>
                              <p:par>
                                <p:cTn id="116" presetID="10" presetClass="entr" presetSubtype="0" fill="hold"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37"/>
                                        </p:tgtEl>
                                        <p:attrNameLst>
                                          <p:attrName>style.visibility</p:attrName>
                                        </p:attrNameLst>
                                      </p:cBhvr>
                                      <p:to>
                                        <p:strVal val="visible"/>
                                      </p:to>
                                    </p:set>
                                    <p:animEffect transition="in" filter="fade">
                                      <p:cBhvr>
                                        <p:cTn id="123" dur="500"/>
                                        <p:tgtEl>
                                          <p:spTgt spid="37"/>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grpId="0"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39"/>
                                        </p:tgtEl>
                                        <p:attrNameLst>
                                          <p:attrName>style.visibility</p:attrName>
                                        </p:attrNameLst>
                                      </p:cBhvr>
                                      <p:to>
                                        <p:strVal val="visible"/>
                                      </p:to>
                                    </p:set>
                                    <p:animEffect transition="in" filter="fade">
                                      <p:cBhvr>
                                        <p:cTn id="131" dur="500"/>
                                        <p:tgtEl>
                                          <p:spTgt spid="39"/>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40"/>
                                        </p:tgtEl>
                                        <p:attrNameLst>
                                          <p:attrName>style.visibility</p:attrName>
                                        </p:attrNameLst>
                                      </p:cBhvr>
                                      <p:to>
                                        <p:strVal val="visible"/>
                                      </p:to>
                                    </p:set>
                                    <p:animEffect transition="in" filter="fade">
                                      <p:cBhvr>
                                        <p:cTn id="134" dur="500"/>
                                        <p:tgtEl>
                                          <p:spTgt spid="40"/>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fade">
                                      <p:cBhvr>
                                        <p:cTn id="137" dur="500"/>
                                        <p:tgtEl>
                                          <p:spTgt spid="41"/>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42"/>
                                        </p:tgtEl>
                                        <p:attrNameLst>
                                          <p:attrName>style.visibility</p:attrName>
                                        </p:attrNameLst>
                                      </p:cBhvr>
                                      <p:to>
                                        <p:strVal val="visible"/>
                                      </p:to>
                                    </p:set>
                                    <p:animEffect transition="in" filter="fade">
                                      <p:cBhvr>
                                        <p:cTn id="140" dur="500"/>
                                        <p:tgtEl>
                                          <p:spTgt spid="42"/>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43"/>
                                        </p:tgtEl>
                                        <p:attrNameLst>
                                          <p:attrName>style.visibility</p:attrName>
                                        </p:attrNameLst>
                                      </p:cBhvr>
                                      <p:to>
                                        <p:strVal val="visible"/>
                                      </p:to>
                                    </p:set>
                                    <p:animEffect transition="in" filter="fade">
                                      <p:cBhvr>
                                        <p:cTn id="143" dur="500"/>
                                        <p:tgtEl>
                                          <p:spTgt spid="43"/>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44"/>
                                        </p:tgtEl>
                                        <p:attrNameLst>
                                          <p:attrName>style.visibility</p:attrName>
                                        </p:attrNameLst>
                                      </p:cBhvr>
                                      <p:to>
                                        <p:strVal val="visible"/>
                                      </p:to>
                                    </p:set>
                                    <p:animEffect transition="in" filter="fade">
                                      <p:cBhvr>
                                        <p:cTn id="146" dur="500"/>
                                        <p:tgtEl>
                                          <p:spTgt spid="44"/>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45"/>
                                        </p:tgtEl>
                                        <p:attrNameLst>
                                          <p:attrName>style.visibility</p:attrName>
                                        </p:attrNameLst>
                                      </p:cBhvr>
                                      <p:to>
                                        <p:strVal val="visible"/>
                                      </p:to>
                                    </p:set>
                                    <p:animEffect transition="in" filter="fade">
                                      <p:cBhvr>
                                        <p:cTn id="149" dur="500"/>
                                        <p:tgtEl>
                                          <p:spTgt spid="45"/>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46"/>
                                        </p:tgtEl>
                                        <p:attrNameLst>
                                          <p:attrName>style.visibility</p:attrName>
                                        </p:attrNameLst>
                                      </p:cBhvr>
                                      <p:to>
                                        <p:strVal val="visible"/>
                                      </p:to>
                                    </p:set>
                                    <p:animEffect transition="in" filter="fade">
                                      <p:cBhvr>
                                        <p:cTn id="152" dur="500"/>
                                        <p:tgtEl>
                                          <p:spTgt spid="46"/>
                                        </p:tgtEl>
                                      </p:cBhvr>
                                    </p:animEffect>
                                  </p:childTnLst>
                                </p:cTn>
                              </p:par>
                              <p:par>
                                <p:cTn id="153" presetID="10" presetClass="entr" presetSubtype="0" fill="hold" grpId="0" nodeType="withEffect">
                                  <p:stCondLst>
                                    <p:cond delay="0"/>
                                  </p:stCondLst>
                                  <p:childTnLst>
                                    <p:set>
                                      <p:cBhvr>
                                        <p:cTn id="154" dur="1" fill="hold">
                                          <p:stCondLst>
                                            <p:cond delay="0"/>
                                          </p:stCondLst>
                                        </p:cTn>
                                        <p:tgtEl>
                                          <p:spTgt spid="47"/>
                                        </p:tgtEl>
                                        <p:attrNameLst>
                                          <p:attrName>style.visibility</p:attrName>
                                        </p:attrNameLst>
                                      </p:cBhvr>
                                      <p:to>
                                        <p:strVal val="visible"/>
                                      </p:to>
                                    </p:set>
                                    <p:animEffect transition="in" filter="fade">
                                      <p:cBhvr>
                                        <p:cTn id="155" dur="500"/>
                                        <p:tgtEl>
                                          <p:spTgt spid="47"/>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8"/>
                                        </p:tgtEl>
                                        <p:attrNameLst>
                                          <p:attrName>style.visibility</p:attrName>
                                        </p:attrNameLst>
                                      </p:cBhvr>
                                      <p:to>
                                        <p:strVal val="visible"/>
                                      </p:to>
                                    </p:set>
                                    <p:animEffect transition="in" filter="fade">
                                      <p:cBhvr>
                                        <p:cTn id="158" dur="500"/>
                                        <p:tgtEl>
                                          <p:spTgt spid="48"/>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49"/>
                                        </p:tgtEl>
                                        <p:attrNameLst>
                                          <p:attrName>style.visibility</p:attrName>
                                        </p:attrNameLst>
                                      </p:cBhvr>
                                      <p:to>
                                        <p:strVal val="visible"/>
                                      </p:to>
                                    </p:set>
                                    <p:animEffect transition="in" filter="fade">
                                      <p:cBhvr>
                                        <p:cTn id="161" dur="500"/>
                                        <p:tgtEl>
                                          <p:spTgt spid="49"/>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50"/>
                                        </p:tgtEl>
                                        <p:attrNameLst>
                                          <p:attrName>style.visibility</p:attrName>
                                        </p:attrNameLst>
                                      </p:cBhvr>
                                      <p:to>
                                        <p:strVal val="visible"/>
                                      </p:to>
                                    </p:set>
                                    <p:animEffect transition="in" filter="fade">
                                      <p:cBhvr>
                                        <p:cTn id="164" dur="500"/>
                                        <p:tgtEl>
                                          <p:spTgt spid="50"/>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51"/>
                                        </p:tgtEl>
                                        <p:attrNameLst>
                                          <p:attrName>style.visibility</p:attrName>
                                        </p:attrNameLst>
                                      </p:cBhvr>
                                      <p:to>
                                        <p:strVal val="visible"/>
                                      </p:to>
                                    </p:set>
                                    <p:animEffect transition="in" filter="fade">
                                      <p:cBhvr>
                                        <p:cTn id="167" dur="500"/>
                                        <p:tgtEl>
                                          <p:spTgt spid="51"/>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53"/>
                                        </p:tgtEl>
                                        <p:attrNameLst>
                                          <p:attrName>style.visibility</p:attrName>
                                        </p:attrNameLst>
                                      </p:cBhvr>
                                      <p:to>
                                        <p:strVal val="visible"/>
                                      </p:to>
                                    </p:set>
                                    <p:animEffect transition="in" filter="fade">
                                      <p:cBhvr>
                                        <p:cTn id="170" dur="500"/>
                                        <p:tgtEl>
                                          <p:spTgt spid="53"/>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54"/>
                                        </p:tgtEl>
                                        <p:attrNameLst>
                                          <p:attrName>style.visibility</p:attrName>
                                        </p:attrNameLst>
                                      </p:cBhvr>
                                      <p:to>
                                        <p:strVal val="visible"/>
                                      </p:to>
                                    </p:set>
                                    <p:animEffect transition="in" filter="fade">
                                      <p:cBhvr>
                                        <p:cTn id="173" dur="500"/>
                                        <p:tgtEl>
                                          <p:spTgt spid="54"/>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55"/>
                                        </p:tgtEl>
                                        <p:attrNameLst>
                                          <p:attrName>style.visibility</p:attrName>
                                        </p:attrNameLst>
                                      </p:cBhvr>
                                      <p:to>
                                        <p:strVal val="visible"/>
                                      </p:to>
                                    </p:set>
                                    <p:animEffect transition="in" filter="fade">
                                      <p:cBhvr>
                                        <p:cTn id="176" dur="500"/>
                                        <p:tgtEl>
                                          <p:spTgt spid="55"/>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56"/>
                                        </p:tgtEl>
                                        <p:attrNameLst>
                                          <p:attrName>style.visibility</p:attrName>
                                        </p:attrNameLst>
                                      </p:cBhvr>
                                      <p:to>
                                        <p:strVal val="visible"/>
                                      </p:to>
                                    </p:set>
                                    <p:animEffect transition="in" filter="fade">
                                      <p:cBhvr>
                                        <p:cTn id="179" dur="500"/>
                                        <p:tgtEl>
                                          <p:spTgt spid="56"/>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57"/>
                                        </p:tgtEl>
                                        <p:attrNameLst>
                                          <p:attrName>style.visibility</p:attrName>
                                        </p:attrNameLst>
                                      </p:cBhvr>
                                      <p:to>
                                        <p:strVal val="visible"/>
                                      </p:to>
                                    </p:set>
                                    <p:animEffect transition="in" filter="fade">
                                      <p:cBhvr>
                                        <p:cTn id="182" dur="500"/>
                                        <p:tgtEl>
                                          <p:spTgt spid="57"/>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58"/>
                                        </p:tgtEl>
                                        <p:attrNameLst>
                                          <p:attrName>style.visibility</p:attrName>
                                        </p:attrNameLst>
                                      </p:cBhvr>
                                      <p:to>
                                        <p:strVal val="visible"/>
                                      </p:to>
                                    </p:set>
                                    <p:animEffect transition="in" filter="fade">
                                      <p:cBhvr>
                                        <p:cTn id="185" dur="500"/>
                                        <p:tgtEl>
                                          <p:spTgt spid="58"/>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59"/>
                                        </p:tgtEl>
                                        <p:attrNameLst>
                                          <p:attrName>style.visibility</p:attrName>
                                        </p:attrNameLst>
                                      </p:cBhvr>
                                      <p:to>
                                        <p:strVal val="visible"/>
                                      </p:to>
                                    </p:set>
                                    <p:animEffect transition="in" filter="fade">
                                      <p:cBhvr>
                                        <p:cTn id="188" dur="500"/>
                                        <p:tgtEl>
                                          <p:spTgt spid="59"/>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60"/>
                                        </p:tgtEl>
                                        <p:attrNameLst>
                                          <p:attrName>style.visibility</p:attrName>
                                        </p:attrNameLst>
                                      </p:cBhvr>
                                      <p:to>
                                        <p:strVal val="visible"/>
                                      </p:to>
                                    </p:set>
                                    <p:animEffect transition="in" filter="fade">
                                      <p:cBhvr>
                                        <p:cTn id="191" dur="500"/>
                                        <p:tgtEl>
                                          <p:spTgt spid="60"/>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61"/>
                                        </p:tgtEl>
                                        <p:attrNameLst>
                                          <p:attrName>style.visibility</p:attrName>
                                        </p:attrNameLst>
                                      </p:cBhvr>
                                      <p:to>
                                        <p:strVal val="visible"/>
                                      </p:to>
                                    </p:set>
                                    <p:animEffect transition="in" filter="fade">
                                      <p:cBhvr>
                                        <p:cTn id="194" dur="500"/>
                                        <p:tgtEl>
                                          <p:spTgt spid="61"/>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62"/>
                                        </p:tgtEl>
                                        <p:attrNameLst>
                                          <p:attrName>style.visibility</p:attrName>
                                        </p:attrNameLst>
                                      </p:cBhvr>
                                      <p:to>
                                        <p:strVal val="visible"/>
                                      </p:to>
                                    </p:set>
                                    <p:animEffect transition="in" filter="fade">
                                      <p:cBhvr>
                                        <p:cTn id="197" dur="500"/>
                                        <p:tgtEl>
                                          <p:spTgt spid="62"/>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63"/>
                                        </p:tgtEl>
                                        <p:attrNameLst>
                                          <p:attrName>style.visibility</p:attrName>
                                        </p:attrNameLst>
                                      </p:cBhvr>
                                      <p:to>
                                        <p:strVal val="visible"/>
                                      </p:to>
                                    </p:set>
                                    <p:animEffect transition="in" filter="fade">
                                      <p:cBhvr>
                                        <p:cTn id="200" dur="500"/>
                                        <p:tgtEl>
                                          <p:spTgt spid="63"/>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64"/>
                                        </p:tgtEl>
                                        <p:attrNameLst>
                                          <p:attrName>style.visibility</p:attrName>
                                        </p:attrNameLst>
                                      </p:cBhvr>
                                      <p:to>
                                        <p:strVal val="visible"/>
                                      </p:to>
                                    </p:set>
                                    <p:animEffect transition="in" filter="fade">
                                      <p:cBhvr>
                                        <p:cTn id="203" dur="500"/>
                                        <p:tgtEl>
                                          <p:spTgt spid="64"/>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65"/>
                                        </p:tgtEl>
                                        <p:attrNameLst>
                                          <p:attrName>style.visibility</p:attrName>
                                        </p:attrNameLst>
                                      </p:cBhvr>
                                      <p:to>
                                        <p:strVal val="visible"/>
                                      </p:to>
                                    </p:set>
                                    <p:animEffect transition="in" filter="fade">
                                      <p:cBhvr>
                                        <p:cTn id="206" dur="500"/>
                                        <p:tgtEl>
                                          <p:spTgt spid="65"/>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66"/>
                                        </p:tgtEl>
                                        <p:attrNameLst>
                                          <p:attrName>style.visibility</p:attrName>
                                        </p:attrNameLst>
                                      </p:cBhvr>
                                      <p:to>
                                        <p:strVal val="visible"/>
                                      </p:to>
                                    </p:set>
                                    <p:animEffect transition="in" filter="fade">
                                      <p:cBhvr>
                                        <p:cTn id="209" dur="500"/>
                                        <p:tgtEl>
                                          <p:spTgt spid="66"/>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68"/>
                                        </p:tgtEl>
                                        <p:attrNameLst>
                                          <p:attrName>style.visibility</p:attrName>
                                        </p:attrNameLst>
                                      </p:cBhvr>
                                      <p:to>
                                        <p:strVal val="visible"/>
                                      </p:to>
                                    </p:set>
                                    <p:animEffect transition="in" filter="fade">
                                      <p:cBhvr>
                                        <p:cTn id="212" dur="500"/>
                                        <p:tgtEl>
                                          <p:spTgt spid="68"/>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70"/>
                                        </p:tgtEl>
                                        <p:attrNameLst>
                                          <p:attrName>style.visibility</p:attrName>
                                        </p:attrNameLst>
                                      </p:cBhvr>
                                      <p:to>
                                        <p:strVal val="visible"/>
                                      </p:to>
                                    </p:set>
                                    <p:animEffect transition="in" filter="fade">
                                      <p:cBhvr>
                                        <p:cTn id="215" dur="500"/>
                                        <p:tgtEl>
                                          <p:spTgt spid="70"/>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52"/>
                                        </p:tgtEl>
                                        <p:attrNameLst>
                                          <p:attrName>style.visibility</p:attrName>
                                        </p:attrNameLst>
                                      </p:cBhvr>
                                      <p:to>
                                        <p:strVal val="visible"/>
                                      </p:to>
                                    </p:set>
                                    <p:animEffect transition="in" filter="fade">
                                      <p:cBhvr>
                                        <p:cTn id="218" dur="500"/>
                                        <p:tgtEl>
                                          <p:spTgt spid="52"/>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69"/>
                                        </p:tgtEl>
                                        <p:attrNameLst>
                                          <p:attrName>style.visibility</p:attrName>
                                        </p:attrNameLst>
                                      </p:cBhvr>
                                      <p:to>
                                        <p:strVal val="visible"/>
                                      </p:to>
                                    </p:set>
                                    <p:animEffect transition="in" filter="fade">
                                      <p:cBhvr>
                                        <p:cTn id="221" dur="500"/>
                                        <p:tgtEl>
                                          <p:spTgt spid="69"/>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91"/>
                                        </p:tgtEl>
                                        <p:attrNameLst>
                                          <p:attrName>style.visibility</p:attrName>
                                        </p:attrNameLst>
                                      </p:cBhvr>
                                      <p:to>
                                        <p:strVal val="visible"/>
                                      </p:to>
                                    </p:set>
                                    <p:animEffect transition="in" filter="fade">
                                      <p:cBhvr>
                                        <p:cTn id="224" dur="500"/>
                                        <p:tgtEl>
                                          <p:spTgt spid="91"/>
                                        </p:tgtEl>
                                      </p:cBhvr>
                                    </p:animEffect>
                                  </p:childTnLst>
                                </p:cTn>
                              </p:par>
                            </p:childTnLst>
                          </p:cTn>
                        </p:par>
                      </p:childTnLst>
                    </p:cTn>
                  </p:par>
                  <p:par>
                    <p:cTn id="225" fill="hold">
                      <p:stCondLst>
                        <p:cond delay="indefinite"/>
                      </p:stCondLst>
                      <p:childTnLst>
                        <p:par>
                          <p:cTn id="226" fill="hold">
                            <p:stCondLst>
                              <p:cond delay="0"/>
                            </p:stCondLst>
                            <p:childTnLst>
                              <p:par>
                                <p:cTn id="227" presetID="10" presetClass="entr" presetSubtype="0" fill="hold" nodeType="clickEffect">
                                  <p:stCondLst>
                                    <p:cond delay="0"/>
                                  </p:stCondLst>
                                  <p:childTnLst>
                                    <p:set>
                                      <p:cBhvr>
                                        <p:cTn id="228" dur="1" fill="hold">
                                          <p:stCondLst>
                                            <p:cond delay="0"/>
                                          </p:stCondLst>
                                        </p:cTn>
                                        <p:tgtEl>
                                          <p:spTgt spid="72"/>
                                        </p:tgtEl>
                                        <p:attrNameLst>
                                          <p:attrName>style.visibility</p:attrName>
                                        </p:attrNameLst>
                                      </p:cBhvr>
                                      <p:to>
                                        <p:strVal val="visible"/>
                                      </p:to>
                                    </p:set>
                                    <p:animEffect transition="in" filter="fade">
                                      <p:cBhvr>
                                        <p:cTn id="229" dur="500"/>
                                        <p:tgtEl>
                                          <p:spTgt spid="72"/>
                                        </p:tgtEl>
                                      </p:cBhvr>
                                    </p:animEffect>
                                  </p:childTnLst>
                                </p:cTn>
                              </p:par>
                              <p:par>
                                <p:cTn id="230" presetID="10" presetClass="entr" presetSubtype="0" fill="hold" grpId="0" nodeType="withEffect">
                                  <p:stCondLst>
                                    <p:cond delay="0"/>
                                  </p:stCondLst>
                                  <p:childTnLst>
                                    <p:set>
                                      <p:cBhvr>
                                        <p:cTn id="231" dur="1" fill="hold">
                                          <p:stCondLst>
                                            <p:cond delay="0"/>
                                          </p:stCondLst>
                                        </p:cTn>
                                        <p:tgtEl>
                                          <p:spTgt spid="73"/>
                                        </p:tgtEl>
                                        <p:attrNameLst>
                                          <p:attrName>style.visibility</p:attrName>
                                        </p:attrNameLst>
                                      </p:cBhvr>
                                      <p:to>
                                        <p:strVal val="visible"/>
                                      </p:to>
                                    </p:set>
                                    <p:animEffect transition="in" filter="fade">
                                      <p:cBhvr>
                                        <p:cTn id="232" dur="500"/>
                                        <p:tgtEl>
                                          <p:spTgt spid="73"/>
                                        </p:tgtEl>
                                      </p:cBhvr>
                                    </p:animEffect>
                                  </p:childTnLst>
                                </p:cTn>
                              </p:par>
                              <p:par>
                                <p:cTn id="233" presetID="10" presetClass="entr" presetSubtype="0" fill="hold" nodeType="withEffect">
                                  <p:stCondLst>
                                    <p:cond delay="0"/>
                                  </p:stCondLst>
                                  <p:childTnLst>
                                    <p:set>
                                      <p:cBhvr>
                                        <p:cTn id="234" dur="1" fill="hold">
                                          <p:stCondLst>
                                            <p:cond delay="0"/>
                                          </p:stCondLst>
                                        </p:cTn>
                                        <p:tgtEl>
                                          <p:spTgt spid="74"/>
                                        </p:tgtEl>
                                        <p:attrNameLst>
                                          <p:attrName>style.visibility</p:attrName>
                                        </p:attrNameLst>
                                      </p:cBhvr>
                                      <p:to>
                                        <p:strVal val="visible"/>
                                      </p:to>
                                    </p:set>
                                    <p:animEffect transition="in" filter="fade">
                                      <p:cBhvr>
                                        <p:cTn id="235" dur="500"/>
                                        <p:tgtEl>
                                          <p:spTgt spid="74"/>
                                        </p:tgtEl>
                                      </p:cBhvr>
                                    </p:animEffect>
                                  </p:childTnLst>
                                </p:cTn>
                              </p:par>
                              <p:par>
                                <p:cTn id="236" presetID="10" presetClass="entr" presetSubtype="0" fill="hold" nodeType="withEffect">
                                  <p:stCondLst>
                                    <p:cond delay="0"/>
                                  </p:stCondLst>
                                  <p:childTnLst>
                                    <p:set>
                                      <p:cBhvr>
                                        <p:cTn id="237" dur="1" fill="hold">
                                          <p:stCondLst>
                                            <p:cond delay="0"/>
                                          </p:stCondLst>
                                        </p:cTn>
                                        <p:tgtEl>
                                          <p:spTgt spid="75"/>
                                        </p:tgtEl>
                                        <p:attrNameLst>
                                          <p:attrName>style.visibility</p:attrName>
                                        </p:attrNameLst>
                                      </p:cBhvr>
                                      <p:to>
                                        <p:strVal val="visible"/>
                                      </p:to>
                                    </p:set>
                                    <p:animEffect transition="in" filter="fade">
                                      <p:cBhvr>
                                        <p:cTn id="238" dur="500"/>
                                        <p:tgtEl>
                                          <p:spTgt spid="75"/>
                                        </p:tgtEl>
                                      </p:cBhvr>
                                    </p:animEffect>
                                  </p:childTnLst>
                                </p:cTn>
                              </p:par>
                              <p:par>
                                <p:cTn id="239" presetID="10" presetClass="entr" presetSubtype="0" fill="hold" grpId="0" nodeType="withEffect">
                                  <p:stCondLst>
                                    <p:cond delay="0"/>
                                  </p:stCondLst>
                                  <p:childTnLst>
                                    <p:set>
                                      <p:cBhvr>
                                        <p:cTn id="240" dur="1" fill="hold">
                                          <p:stCondLst>
                                            <p:cond delay="0"/>
                                          </p:stCondLst>
                                        </p:cTn>
                                        <p:tgtEl>
                                          <p:spTgt spid="76"/>
                                        </p:tgtEl>
                                        <p:attrNameLst>
                                          <p:attrName>style.visibility</p:attrName>
                                        </p:attrNameLst>
                                      </p:cBhvr>
                                      <p:to>
                                        <p:strVal val="visible"/>
                                      </p:to>
                                    </p:set>
                                    <p:animEffect transition="in" filter="fade">
                                      <p:cBhvr>
                                        <p:cTn id="241" dur="500"/>
                                        <p:tgtEl>
                                          <p:spTgt spid="76"/>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77"/>
                                        </p:tgtEl>
                                        <p:attrNameLst>
                                          <p:attrName>style.visibility</p:attrName>
                                        </p:attrNameLst>
                                      </p:cBhvr>
                                      <p:to>
                                        <p:strVal val="visible"/>
                                      </p:to>
                                    </p:set>
                                    <p:animEffect transition="in" filter="fade">
                                      <p:cBhvr>
                                        <p:cTn id="244" dur="500"/>
                                        <p:tgtEl>
                                          <p:spTgt spid="77"/>
                                        </p:tgtEl>
                                      </p:cBhvr>
                                    </p:animEffect>
                                  </p:childTnLst>
                                </p:cTn>
                              </p:par>
                              <p:par>
                                <p:cTn id="245" presetID="10" presetClass="entr" presetSubtype="0" fill="hold" grpId="0" nodeType="withEffect">
                                  <p:stCondLst>
                                    <p:cond delay="0"/>
                                  </p:stCondLst>
                                  <p:childTnLst>
                                    <p:set>
                                      <p:cBhvr>
                                        <p:cTn id="246" dur="1" fill="hold">
                                          <p:stCondLst>
                                            <p:cond delay="0"/>
                                          </p:stCondLst>
                                        </p:cTn>
                                        <p:tgtEl>
                                          <p:spTgt spid="78"/>
                                        </p:tgtEl>
                                        <p:attrNameLst>
                                          <p:attrName>style.visibility</p:attrName>
                                        </p:attrNameLst>
                                      </p:cBhvr>
                                      <p:to>
                                        <p:strVal val="visible"/>
                                      </p:to>
                                    </p:set>
                                    <p:animEffect transition="in" filter="fade">
                                      <p:cBhvr>
                                        <p:cTn id="247" dur="500"/>
                                        <p:tgtEl>
                                          <p:spTgt spid="78"/>
                                        </p:tgtEl>
                                      </p:cBhvr>
                                    </p:animEffect>
                                  </p:childTnLst>
                                </p:cTn>
                              </p:par>
                              <p:par>
                                <p:cTn id="248" presetID="10" presetClass="entr" presetSubtype="0" fill="hold" grpId="0" nodeType="withEffect">
                                  <p:stCondLst>
                                    <p:cond delay="0"/>
                                  </p:stCondLst>
                                  <p:childTnLst>
                                    <p:set>
                                      <p:cBhvr>
                                        <p:cTn id="249" dur="1" fill="hold">
                                          <p:stCondLst>
                                            <p:cond delay="0"/>
                                          </p:stCondLst>
                                        </p:cTn>
                                        <p:tgtEl>
                                          <p:spTgt spid="79"/>
                                        </p:tgtEl>
                                        <p:attrNameLst>
                                          <p:attrName>style.visibility</p:attrName>
                                        </p:attrNameLst>
                                      </p:cBhvr>
                                      <p:to>
                                        <p:strVal val="visible"/>
                                      </p:to>
                                    </p:set>
                                    <p:animEffect transition="in" filter="fade">
                                      <p:cBhvr>
                                        <p:cTn id="250" dur="500"/>
                                        <p:tgtEl>
                                          <p:spTgt spid="79"/>
                                        </p:tgtEl>
                                      </p:cBhvr>
                                    </p:animEffect>
                                  </p:childTnLst>
                                </p:cTn>
                              </p:par>
                              <p:par>
                                <p:cTn id="251" presetID="10" presetClass="entr" presetSubtype="0" fill="hold" grpId="0" nodeType="withEffect">
                                  <p:stCondLst>
                                    <p:cond delay="0"/>
                                  </p:stCondLst>
                                  <p:childTnLst>
                                    <p:set>
                                      <p:cBhvr>
                                        <p:cTn id="252" dur="1" fill="hold">
                                          <p:stCondLst>
                                            <p:cond delay="0"/>
                                          </p:stCondLst>
                                        </p:cTn>
                                        <p:tgtEl>
                                          <p:spTgt spid="80"/>
                                        </p:tgtEl>
                                        <p:attrNameLst>
                                          <p:attrName>style.visibility</p:attrName>
                                        </p:attrNameLst>
                                      </p:cBhvr>
                                      <p:to>
                                        <p:strVal val="visible"/>
                                      </p:to>
                                    </p:set>
                                    <p:animEffect transition="in" filter="fade">
                                      <p:cBhvr>
                                        <p:cTn id="253" dur="500"/>
                                        <p:tgtEl>
                                          <p:spTgt spid="80"/>
                                        </p:tgtEl>
                                      </p:cBhvr>
                                    </p:animEffect>
                                  </p:childTnLst>
                                </p:cTn>
                              </p:par>
                              <p:par>
                                <p:cTn id="254" presetID="10" presetClass="entr" presetSubtype="0" fill="hold" grpId="0" nodeType="withEffect">
                                  <p:stCondLst>
                                    <p:cond delay="0"/>
                                  </p:stCondLst>
                                  <p:childTnLst>
                                    <p:set>
                                      <p:cBhvr>
                                        <p:cTn id="255" dur="1" fill="hold">
                                          <p:stCondLst>
                                            <p:cond delay="0"/>
                                          </p:stCondLst>
                                        </p:cTn>
                                        <p:tgtEl>
                                          <p:spTgt spid="81"/>
                                        </p:tgtEl>
                                        <p:attrNameLst>
                                          <p:attrName>style.visibility</p:attrName>
                                        </p:attrNameLst>
                                      </p:cBhvr>
                                      <p:to>
                                        <p:strVal val="visible"/>
                                      </p:to>
                                    </p:set>
                                    <p:animEffect transition="in" filter="fade">
                                      <p:cBhvr>
                                        <p:cTn id="256" dur="500"/>
                                        <p:tgtEl>
                                          <p:spTgt spid="81"/>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82"/>
                                        </p:tgtEl>
                                        <p:attrNameLst>
                                          <p:attrName>style.visibility</p:attrName>
                                        </p:attrNameLst>
                                      </p:cBhvr>
                                      <p:to>
                                        <p:strVal val="visible"/>
                                      </p:to>
                                    </p:set>
                                    <p:animEffect transition="in" filter="fade">
                                      <p:cBhvr>
                                        <p:cTn id="259" dur="500"/>
                                        <p:tgtEl>
                                          <p:spTgt spid="82"/>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83"/>
                                        </p:tgtEl>
                                        <p:attrNameLst>
                                          <p:attrName>style.visibility</p:attrName>
                                        </p:attrNameLst>
                                      </p:cBhvr>
                                      <p:to>
                                        <p:strVal val="visible"/>
                                      </p:to>
                                    </p:set>
                                    <p:animEffect transition="in" filter="fade">
                                      <p:cBhvr>
                                        <p:cTn id="262" dur="500"/>
                                        <p:tgtEl>
                                          <p:spTgt spid="83"/>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71"/>
                                        </p:tgtEl>
                                        <p:attrNameLst>
                                          <p:attrName>style.visibility</p:attrName>
                                        </p:attrNameLst>
                                      </p:cBhvr>
                                      <p:to>
                                        <p:strVal val="visible"/>
                                      </p:to>
                                    </p:set>
                                    <p:animEffect transition="in" filter="fade">
                                      <p:cBhvr>
                                        <p:cTn id="265" dur="500"/>
                                        <p:tgtEl>
                                          <p:spTgt spid="71"/>
                                        </p:tgtEl>
                                      </p:cBhvr>
                                    </p:animEffect>
                                  </p:childTnLst>
                                </p:cTn>
                              </p:par>
                            </p:childTnLst>
                          </p:cTn>
                        </p:par>
                      </p:childTnLst>
                    </p:cTn>
                  </p:par>
                  <p:par>
                    <p:cTn id="266" fill="hold">
                      <p:stCondLst>
                        <p:cond delay="indefinite"/>
                      </p:stCondLst>
                      <p:childTnLst>
                        <p:par>
                          <p:cTn id="267" fill="hold">
                            <p:stCondLst>
                              <p:cond delay="0"/>
                            </p:stCondLst>
                            <p:childTnLst>
                              <p:par>
                                <p:cTn id="268" presetID="10" presetClass="entr" presetSubtype="0" fill="hold" nodeType="clickEffect">
                                  <p:stCondLst>
                                    <p:cond delay="0"/>
                                  </p:stCondLst>
                                  <p:childTnLst>
                                    <p:set>
                                      <p:cBhvr>
                                        <p:cTn id="269" dur="1" fill="hold">
                                          <p:stCondLst>
                                            <p:cond delay="0"/>
                                          </p:stCondLst>
                                        </p:cTn>
                                        <p:tgtEl>
                                          <p:spTgt spid="96"/>
                                        </p:tgtEl>
                                        <p:attrNameLst>
                                          <p:attrName>style.visibility</p:attrName>
                                        </p:attrNameLst>
                                      </p:cBhvr>
                                      <p:to>
                                        <p:strVal val="visible"/>
                                      </p:to>
                                    </p:set>
                                    <p:animEffect transition="in" filter="fade">
                                      <p:cBhvr>
                                        <p:cTn id="270" dur="500"/>
                                        <p:tgtEl>
                                          <p:spTgt spid="96"/>
                                        </p:tgtEl>
                                      </p:cBhvr>
                                    </p:animEffect>
                                  </p:childTnLst>
                                </p:cTn>
                              </p:par>
                              <p:par>
                                <p:cTn id="271" presetID="10" presetClass="entr" presetSubtype="0" fill="hold" grpId="0" nodeType="withEffect">
                                  <p:stCondLst>
                                    <p:cond delay="0"/>
                                  </p:stCondLst>
                                  <p:childTnLst>
                                    <p:set>
                                      <p:cBhvr>
                                        <p:cTn id="272" dur="1" fill="hold">
                                          <p:stCondLst>
                                            <p:cond delay="0"/>
                                          </p:stCondLst>
                                        </p:cTn>
                                        <p:tgtEl>
                                          <p:spTgt spid="93"/>
                                        </p:tgtEl>
                                        <p:attrNameLst>
                                          <p:attrName>style.visibility</p:attrName>
                                        </p:attrNameLst>
                                      </p:cBhvr>
                                      <p:to>
                                        <p:strVal val="visible"/>
                                      </p:to>
                                    </p:set>
                                    <p:animEffect transition="in" filter="fade">
                                      <p:cBhvr>
                                        <p:cTn id="273" dur="500"/>
                                        <p:tgtEl>
                                          <p:spTgt spid="93"/>
                                        </p:tgtEl>
                                      </p:cBhvr>
                                    </p:animEffect>
                                  </p:childTnLst>
                                </p:cTn>
                              </p:par>
                              <p:par>
                                <p:cTn id="274" presetID="10" presetClass="entr" presetSubtype="0" fill="hold" nodeType="withEffect">
                                  <p:stCondLst>
                                    <p:cond delay="0"/>
                                  </p:stCondLst>
                                  <p:childTnLst>
                                    <p:set>
                                      <p:cBhvr>
                                        <p:cTn id="275" dur="1" fill="hold">
                                          <p:stCondLst>
                                            <p:cond delay="0"/>
                                          </p:stCondLst>
                                        </p:cTn>
                                        <p:tgtEl>
                                          <p:spTgt spid="94"/>
                                        </p:tgtEl>
                                        <p:attrNameLst>
                                          <p:attrName>style.visibility</p:attrName>
                                        </p:attrNameLst>
                                      </p:cBhvr>
                                      <p:to>
                                        <p:strVal val="visible"/>
                                      </p:to>
                                    </p:set>
                                    <p:animEffect transition="in" filter="fade">
                                      <p:cBhvr>
                                        <p:cTn id="276" dur="500"/>
                                        <p:tgtEl>
                                          <p:spTgt spid="94"/>
                                        </p:tgtEl>
                                      </p:cBhvr>
                                    </p:animEffect>
                                  </p:childTnLst>
                                </p:cTn>
                              </p:par>
                            </p:childTnLst>
                          </p:cTn>
                        </p:par>
                      </p:childTnLst>
                    </p:cTn>
                  </p:par>
                  <p:par>
                    <p:cTn id="277" fill="hold">
                      <p:stCondLst>
                        <p:cond delay="indefinite"/>
                      </p:stCondLst>
                      <p:childTnLst>
                        <p:par>
                          <p:cTn id="278" fill="hold">
                            <p:stCondLst>
                              <p:cond delay="0"/>
                            </p:stCondLst>
                            <p:childTnLst>
                              <p:par>
                                <p:cTn id="279" presetID="10" presetClass="entr" presetSubtype="0" fill="hold" nodeType="clickEffect">
                                  <p:stCondLst>
                                    <p:cond delay="0"/>
                                  </p:stCondLst>
                                  <p:childTnLst>
                                    <p:set>
                                      <p:cBhvr>
                                        <p:cTn id="280" dur="1" fill="hold">
                                          <p:stCondLst>
                                            <p:cond delay="0"/>
                                          </p:stCondLst>
                                        </p:cTn>
                                        <p:tgtEl>
                                          <p:spTgt spid="99"/>
                                        </p:tgtEl>
                                        <p:attrNameLst>
                                          <p:attrName>style.visibility</p:attrName>
                                        </p:attrNameLst>
                                      </p:cBhvr>
                                      <p:to>
                                        <p:strVal val="visible"/>
                                      </p:to>
                                    </p:set>
                                    <p:animEffect transition="in" filter="fade">
                                      <p:cBhvr>
                                        <p:cTn id="281"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p:bldP spid="7" grpId="0"/>
      <p:bldP spid="8" grpId="0"/>
      <p:bldP spid="9" grpId="0"/>
      <p:bldP spid="10" grpId="0"/>
      <p:bldP spid="11" grpId="0"/>
      <p:bldP spid="12" grpId="0"/>
      <p:bldP spid="13" grpId="0"/>
      <p:bldP spid="14" grpId="0"/>
      <p:bldP spid="15" grpId="0"/>
      <p:bldP spid="16" grpId="0" animBg="1"/>
      <p:bldP spid="17" grpId="0"/>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p:bldP spid="29" grpId="0"/>
      <p:bldP spid="30" grpId="0" animBg="1"/>
      <p:bldP spid="31" grpId="0"/>
      <p:bldP spid="31" grpId="1"/>
      <p:bldP spid="32" grpId="0"/>
      <p:bldP spid="32" grpId="1"/>
      <p:bldP spid="38" grpId="0" animBg="1"/>
      <p:bldP spid="39" grpId="0" animBg="1"/>
      <p:bldP spid="40" grpId="0"/>
      <p:bldP spid="41" grpId="0"/>
      <p:bldP spid="42" grpId="0"/>
      <p:bldP spid="43" grpId="0"/>
      <p:bldP spid="44" grpId="0"/>
      <p:bldP spid="45" grpId="0"/>
      <p:bldP spid="46" grpId="0"/>
      <p:bldP spid="47" grpId="0"/>
      <p:bldP spid="48" grpId="0"/>
      <p:bldP spid="49" grpId="0"/>
      <p:bldP spid="50" grpId="0" animBg="1"/>
      <p:bldP spid="51" grpId="0" animBg="1"/>
      <p:bldP spid="52" grpId="0"/>
      <p:bldP spid="53" grpId="0" animBg="1"/>
      <p:bldP spid="54" grpId="0" animBg="1"/>
      <p:bldP spid="55" grpId="0"/>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p:bldP spid="68" grpId="0"/>
      <p:bldP spid="69" grpId="0"/>
      <p:bldP spid="70" grpId="0" animBg="1"/>
      <p:bldP spid="71" grpId="0"/>
      <p:bldP spid="73" grpId="0" animBg="1"/>
      <p:bldP spid="76" grpId="0"/>
      <p:bldP spid="77" grpId="0"/>
      <p:bldP spid="78" grpId="0"/>
      <p:bldP spid="79" grpId="0"/>
      <p:bldP spid="80" grpId="0"/>
      <p:bldP spid="81" grpId="0"/>
      <p:bldP spid="82" grpId="0"/>
      <p:bldP spid="83" grpId="0"/>
      <p:bldP spid="90" grpId="0"/>
      <p:bldP spid="91" grpId="0"/>
      <p:bldP spid="93"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253DFB83-EA37-45A4-9525-DFB9356A18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e7f29ac3-c74a-46a7-9e80-ec6458dc319f"/>
    <ds:schemaRef ds:uri="http://purl.org/dc/dcmitype/"/>
    <ds:schemaRef ds:uri="http://purl.org/dc/elements/1.1/"/>
    <ds:schemaRef ds:uri="9dd66dd2-dc2f-4e10-8286-f1da66314693"/>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2431</TotalTime>
  <Words>7414</Words>
  <Application>Microsoft Macintosh PowerPoint</Application>
  <PresentationFormat>Widescreen</PresentationFormat>
  <Paragraphs>864</Paragraphs>
  <Slides>32</Slides>
  <Notes>32</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Century Gothic</vt:lpstr>
      <vt:lpstr>Georgia</vt:lpstr>
      <vt:lpstr>Calibri</vt:lpstr>
      <vt:lpstr>Wingdings</vt:lpstr>
      <vt:lpstr>B2.2.11 Feedback lesson</vt:lpstr>
      <vt:lpstr>Making this resource work for you</vt:lpstr>
      <vt:lpstr>PowerPoint Presentation</vt:lpstr>
      <vt:lpstr>PowerPoint Presentation</vt:lpstr>
      <vt:lpstr>PowerPoint Presentation</vt:lpstr>
      <vt:lpstr>C4.2.3</vt:lpstr>
      <vt:lpstr>PowerPoint Presentation</vt:lpstr>
      <vt:lpstr>This is the fix-it portion of the lesson</vt:lpstr>
      <vt:lpstr>Atoms and Ions</vt:lpstr>
      <vt:lpstr>Ionic Bonding</vt:lpstr>
      <vt:lpstr>A model of Ionic Bonding</vt:lpstr>
      <vt:lpstr>Ionic Bonding</vt:lpstr>
      <vt:lpstr>Ionic Bonding</vt:lpstr>
      <vt:lpstr>Ionic Bonding</vt:lpstr>
      <vt:lpstr>I: Describing the ionic bonding in lithium fluoride using dot-and-cross diagrams</vt:lpstr>
      <vt:lpstr>We: Describe the bonding in lithium oxide using dot-and cross-diagrams</vt:lpstr>
      <vt:lpstr>Is this correct?</vt:lpstr>
      <vt:lpstr>You: Describe the bonding in beryllium oxide using dot-and cross-diagrams</vt:lpstr>
      <vt:lpstr>Think - Pair - Share</vt:lpstr>
      <vt:lpstr>Drill</vt:lpstr>
      <vt:lpstr>Drill answers</vt:lpstr>
      <vt:lpstr>Ionic Bonding Triangle Activity</vt:lpstr>
      <vt:lpstr>Ionic Bonding Exam Question Activity High Demand</vt:lpstr>
      <vt:lpstr>Ionic Bonding Exam Question Activity Low Demand</vt:lpstr>
      <vt:lpstr>Activity</vt:lpstr>
      <vt:lpstr>Answers – Section A</vt:lpstr>
      <vt:lpstr>Answers – Section A</vt:lpstr>
      <vt:lpstr>Answers – Section A</vt:lpstr>
      <vt:lpstr>Answers – Section A</vt:lpstr>
      <vt:lpstr>Answers – Section B</vt:lpstr>
      <vt:lpstr>Answers – Section B</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3</cp:revision>
  <dcterms:created xsi:type="dcterms:W3CDTF">2019-03-21T11:24:14Z</dcterms:created>
  <dcterms:modified xsi:type="dcterms:W3CDTF">2024-12-12T16:27:42Z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